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81" r:id="rId1"/>
    <p:sldMasterId id="2147484279" r:id="rId2"/>
    <p:sldMasterId id="2147484282" r:id="rId3"/>
  </p:sldMasterIdLst>
  <p:notesMasterIdLst>
    <p:notesMasterId r:id="rId26"/>
  </p:notesMasterIdLst>
  <p:handoutMasterIdLst>
    <p:handoutMasterId r:id="rId27"/>
  </p:handoutMasterIdLst>
  <p:sldIdLst>
    <p:sldId id="562" r:id="rId4"/>
    <p:sldId id="563" r:id="rId5"/>
    <p:sldId id="574" r:id="rId6"/>
    <p:sldId id="576" r:id="rId7"/>
    <p:sldId id="573" r:id="rId8"/>
    <p:sldId id="571" r:id="rId9"/>
    <p:sldId id="564" r:id="rId10"/>
    <p:sldId id="584" r:id="rId11"/>
    <p:sldId id="580" r:id="rId12"/>
    <p:sldId id="585" r:id="rId13"/>
    <p:sldId id="581" r:id="rId14"/>
    <p:sldId id="565" r:id="rId15"/>
    <p:sldId id="587" r:id="rId16"/>
    <p:sldId id="566" r:id="rId17"/>
    <p:sldId id="578" r:id="rId18"/>
    <p:sldId id="589" r:id="rId19"/>
    <p:sldId id="583" r:id="rId20"/>
    <p:sldId id="590" r:id="rId21"/>
    <p:sldId id="567" r:id="rId22"/>
    <p:sldId id="568" r:id="rId23"/>
    <p:sldId id="582" r:id="rId24"/>
    <p:sldId id="569" r:id="rId25"/>
  </p:sldIdLst>
  <p:sldSz cx="9144000" cy="6858000" type="screen4x3"/>
  <p:notesSz cx="6858000" cy="9144000"/>
  <p:defaultTextStyle>
    <a:defPPr>
      <a:defRPr lang="en-US"/>
    </a:defPPr>
    <a:lvl1pPr algn="l" rtl="0" eaLnBrk="0" fontAlgn="base" hangingPunct="0">
      <a:spcBef>
        <a:spcPct val="0"/>
      </a:spcBef>
      <a:spcAft>
        <a:spcPct val="0"/>
      </a:spcAft>
      <a:defRPr sz="2400" i="1" kern="1200">
        <a:solidFill>
          <a:schemeClr val="tx1"/>
        </a:solidFill>
        <a:latin typeface="Times" pitchFamily="-105" charset="0"/>
        <a:ea typeface="ＭＳ Ｐゴシック" pitchFamily="-105" charset="-128"/>
        <a:cs typeface="+mn-cs"/>
      </a:defRPr>
    </a:lvl1pPr>
    <a:lvl2pPr marL="457200" algn="l" rtl="0" eaLnBrk="0" fontAlgn="base" hangingPunct="0">
      <a:spcBef>
        <a:spcPct val="0"/>
      </a:spcBef>
      <a:spcAft>
        <a:spcPct val="0"/>
      </a:spcAft>
      <a:defRPr sz="2400" i="1" kern="1200">
        <a:solidFill>
          <a:schemeClr val="tx1"/>
        </a:solidFill>
        <a:latin typeface="Times" pitchFamily="-105" charset="0"/>
        <a:ea typeface="ＭＳ Ｐゴシック" pitchFamily="-105" charset="-128"/>
        <a:cs typeface="+mn-cs"/>
      </a:defRPr>
    </a:lvl2pPr>
    <a:lvl3pPr marL="914400" algn="l" rtl="0" eaLnBrk="0" fontAlgn="base" hangingPunct="0">
      <a:spcBef>
        <a:spcPct val="0"/>
      </a:spcBef>
      <a:spcAft>
        <a:spcPct val="0"/>
      </a:spcAft>
      <a:defRPr sz="2400" i="1" kern="1200">
        <a:solidFill>
          <a:schemeClr val="tx1"/>
        </a:solidFill>
        <a:latin typeface="Times" pitchFamily="-105" charset="0"/>
        <a:ea typeface="ＭＳ Ｐゴシック" pitchFamily="-105" charset="-128"/>
        <a:cs typeface="+mn-cs"/>
      </a:defRPr>
    </a:lvl3pPr>
    <a:lvl4pPr marL="1371600" algn="l" rtl="0" eaLnBrk="0" fontAlgn="base" hangingPunct="0">
      <a:spcBef>
        <a:spcPct val="0"/>
      </a:spcBef>
      <a:spcAft>
        <a:spcPct val="0"/>
      </a:spcAft>
      <a:defRPr sz="2400" i="1" kern="1200">
        <a:solidFill>
          <a:schemeClr val="tx1"/>
        </a:solidFill>
        <a:latin typeface="Times" pitchFamily="-105" charset="0"/>
        <a:ea typeface="ＭＳ Ｐゴシック" pitchFamily="-105" charset="-128"/>
        <a:cs typeface="+mn-cs"/>
      </a:defRPr>
    </a:lvl4pPr>
    <a:lvl5pPr marL="1828800" algn="l" rtl="0" eaLnBrk="0" fontAlgn="base" hangingPunct="0">
      <a:spcBef>
        <a:spcPct val="0"/>
      </a:spcBef>
      <a:spcAft>
        <a:spcPct val="0"/>
      </a:spcAft>
      <a:defRPr sz="2400" i="1" kern="1200">
        <a:solidFill>
          <a:schemeClr val="tx1"/>
        </a:solidFill>
        <a:latin typeface="Times" pitchFamily="-105" charset="0"/>
        <a:ea typeface="ＭＳ Ｐゴシック" pitchFamily="-105" charset="-128"/>
        <a:cs typeface="+mn-cs"/>
      </a:defRPr>
    </a:lvl5pPr>
    <a:lvl6pPr marL="2286000" algn="l" defTabSz="914400" rtl="0" eaLnBrk="1" latinLnBrk="0" hangingPunct="1">
      <a:defRPr sz="2400" i="1" kern="1200">
        <a:solidFill>
          <a:schemeClr val="tx1"/>
        </a:solidFill>
        <a:latin typeface="Times" pitchFamily="-105" charset="0"/>
        <a:ea typeface="ＭＳ Ｐゴシック" pitchFamily="-105" charset="-128"/>
        <a:cs typeface="+mn-cs"/>
      </a:defRPr>
    </a:lvl6pPr>
    <a:lvl7pPr marL="2743200" algn="l" defTabSz="914400" rtl="0" eaLnBrk="1" latinLnBrk="0" hangingPunct="1">
      <a:defRPr sz="2400" i="1" kern="1200">
        <a:solidFill>
          <a:schemeClr val="tx1"/>
        </a:solidFill>
        <a:latin typeface="Times" pitchFamily="-105" charset="0"/>
        <a:ea typeface="ＭＳ Ｐゴシック" pitchFamily="-105" charset="-128"/>
        <a:cs typeface="+mn-cs"/>
      </a:defRPr>
    </a:lvl7pPr>
    <a:lvl8pPr marL="3200400" algn="l" defTabSz="914400" rtl="0" eaLnBrk="1" latinLnBrk="0" hangingPunct="1">
      <a:defRPr sz="2400" i="1" kern="1200">
        <a:solidFill>
          <a:schemeClr val="tx1"/>
        </a:solidFill>
        <a:latin typeface="Times" pitchFamily="-105" charset="0"/>
        <a:ea typeface="ＭＳ Ｐゴシック" pitchFamily="-105" charset="-128"/>
        <a:cs typeface="+mn-cs"/>
      </a:defRPr>
    </a:lvl8pPr>
    <a:lvl9pPr marL="3657600" algn="l" defTabSz="914400" rtl="0" eaLnBrk="1" latinLnBrk="0" hangingPunct="1">
      <a:defRPr sz="2400" i="1" kern="1200">
        <a:solidFill>
          <a:schemeClr val="tx1"/>
        </a:solidFill>
        <a:latin typeface="Times" pitchFamily="-105" charset="0"/>
        <a:ea typeface="ＭＳ Ｐゴシック" pitchFamily="-10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0033D6"/>
    <a:srgbClr val="3333FF"/>
    <a:srgbClr val="0066CC"/>
    <a:srgbClr val="0033CC"/>
    <a:srgbClr val="3366CC"/>
    <a:srgbClr val="0037E6"/>
    <a:srgbClr val="003399"/>
    <a:srgbClr val="3366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38" autoAdjust="0"/>
  </p:normalViewPr>
  <p:slideViewPr>
    <p:cSldViewPr>
      <p:cViewPr>
        <p:scale>
          <a:sx n="75" d="100"/>
          <a:sy n="75" d="100"/>
        </p:scale>
        <p:origin x="-36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2790" y="-108"/>
      </p:cViewPr>
      <p:guideLst>
        <p:guide orient="horz" pos="2880"/>
        <p:guide pos="2160"/>
      </p:guideLst>
    </p:cSldViewPr>
  </p:notesViewPr>
  <p:gridSpacing cx="39327138" cy="3932713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Iomega%20SMALL%20%20HDD:%20DOCUMENTS%20ANDI:CURRENT%20WORK:OIP:DATA:OIP%20categores%2012/28/0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Iomega%20SMALL%20%20HDD:%20DOCUMENTS%20ANDI:CURRENT%20WORK:OIP:DATA:OIP%20categores%2012/28/0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Iomega%20SMALL%20%20HDD:%20DOCUMENTS%20ANDI:CURRENT%20WORK:OIP:DATA:OIP%20MVC%20cruises%202007-2009%20(version%20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Iomega%20SMALL%20%20HDD:%20DOCUMENTS%20ANDI:CURRENT%20WORK:OIP:DATA:OIP%20MVC%20cruises%202007-2009%20(version%20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Iomega%20SMALL%20%20HDD:%20DOCUMENTS%20ANDI:CURRENT%20WORK:OIP:DATA:OIP%20voluntee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sz="1200"/>
            </a:pPr>
            <a:r>
              <a:rPr lang="en-US" sz="2400" dirty="0"/>
              <a:t>Gender</a:t>
            </a:r>
            <a:r>
              <a:rPr lang="en-US" sz="2400" baseline="0" dirty="0"/>
              <a:t> of </a:t>
            </a:r>
            <a:r>
              <a:rPr lang="en-US" sz="2400" dirty="0"/>
              <a:t>marine volunteer</a:t>
            </a:r>
            <a:r>
              <a:rPr lang="en-US" sz="2400" baseline="0" dirty="0"/>
              <a:t> participants</a:t>
            </a:r>
            <a:endParaRPr lang="en-US" sz="2400" dirty="0"/>
          </a:p>
        </c:rich>
      </c:tx>
      <c:layout>
        <c:manualLayout>
          <c:xMode val="edge"/>
          <c:yMode val="edge"/>
          <c:x val="0.26213093646313018"/>
          <c:y val="1.1456940996753866E-2"/>
        </c:manualLayout>
      </c:layout>
    </c:title>
    <c:plotArea>
      <c:layout>
        <c:manualLayout>
          <c:layoutTarget val="inner"/>
          <c:xMode val="edge"/>
          <c:yMode val="edge"/>
          <c:x val="0.21799294619422699"/>
          <c:y val="0.22790380714792674"/>
          <c:w val="0.76571549650044046"/>
          <c:h val="0.5089822477832322"/>
        </c:manualLayout>
      </c:layout>
      <c:barChart>
        <c:barDir val="col"/>
        <c:grouping val="clustered"/>
        <c:ser>
          <c:idx val="0"/>
          <c:order val="0"/>
          <c:dLbls>
            <c:txPr>
              <a:bodyPr/>
              <a:lstStyle/>
              <a:p>
                <a:pPr>
                  <a:defRPr sz="2400"/>
                </a:pPr>
                <a:endParaRPr lang="en-US"/>
              </a:p>
            </c:txPr>
            <c:showVal val="1"/>
          </c:dLbls>
          <c:cat>
            <c:strRef>
              <c:f>Sheet1!$B$117:$B$119</c:f>
              <c:strCache>
                <c:ptCount val="3"/>
                <c:pt idx="0">
                  <c:v>female</c:v>
                </c:pt>
                <c:pt idx="1">
                  <c:v>male</c:v>
                </c:pt>
                <c:pt idx="2">
                  <c:v>left blank</c:v>
                </c:pt>
              </c:strCache>
            </c:strRef>
          </c:cat>
          <c:val>
            <c:numRef>
              <c:f>Sheet1!$D$117:$D$119</c:f>
              <c:numCache>
                <c:formatCode>0%</c:formatCode>
                <c:ptCount val="3"/>
                <c:pt idx="0">
                  <c:v>0.64814814814815003</c:v>
                </c:pt>
                <c:pt idx="1">
                  <c:v>0.25</c:v>
                </c:pt>
                <c:pt idx="2">
                  <c:v>0.101851851851852</c:v>
                </c:pt>
              </c:numCache>
            </c:numRef>
          </c:val>
        </c:ser>
        <c:axId val="46831872"/>
        <c:axId val="46875392"/>
      </c:barChart>
      <c:catAx>
        <c:axId val="46831872"/>
        <c:scaling>
          <c:orientation val="minMax"/>
        </c:scaling>
        <c:axPos val="b"/>
        <c:tickLblPos val="nextTo"/>
        <c:txPr>
          <a:bodyPr/>
          <a:lstStyle/>
          <a:p>
            <a:pPr>
              <a:defRPr sz="1800"/>
            </a:pPr>
            <a:endParaRPr lang="en-US"/>
          </a:p>
        </c:txPr>
        <c:crossAx val="46875392"/>
        <c:crosses val="autoZero"/>
        <c:auto val="1"/>
        <c:lblAlgn val="ctr"/>
        <c:lblOffset val="100"/>
      </c:catAx>
      <c:valAx>
        <c:axId val="46875392"/>
        <c:scaling>
          <c:orientation val="minMax"/>
          <c:max val="1"/>
        </c:scaling>
        <c:axPos val="l"/>
        <c:numFmt formatCode="0%" sourceLinked="1"/>
        <c:tickLblPos val="nextTo"/>
        <c:txPr>
          <a:bodyPr/>
          <a:lstStyle/>
          <a:p>
            <a:pPr>
              <a:defRPr sz="1800"/>
            </a:pPr>
            <a:endParaRPr lang="en-US"/>
          </a:p>
        </c:txPr>
        <c:crossAx val="46831872"/>
        <c:crosses val="autoZero"/>
        <c:crossBetween val="between"/>
        <c:majorUnit val="0.2"/>
      </c:valAx>
    </c:plotArea>
    <c:plotVisOnly val="1"/>
  </c:chart>
  <c:txPr>
    <a:bodyPr/>
    <a:lstStyle/>
    <a:p>
      <a:pPr>
        <a:defRPr sz="1200">
          <a:latin typeface="+mj-lt"/>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sz="1200"/>
            </a:pPr>
            <a:r>
              <a:rPr lang="en-US" sz="2400" dirty="0"/>
              <a:t>Age groupings of marine volunteers</a:t>
            </a:r>
          </a:p>
        </c:rich>
      </c:tx>
      <c:layout>
        <c:manualLayout>
          <c:xMode val="edge"/>
          <c:yMode val="edge"/>
          <c:x val="0.30758554713371145"/>
          <c:y val="2.3179447556499939E-2"/>
        </c:manualLayout>
      </c:layout>
    </c:title>
    <c:plotArea>
      <c:layout>
        <c:manualLayout>
          <c:layoutTarget val="inner"/>
          <c:xMode val="edge"/>
          <c:yMode val="edge"/>
          <c:x val="0.22532186766127918"/>
          <c:y val="0.22234609329634991"/>
          <c:w val="0.76423447069116479"/>
          <c:h val="0.49456849199320557"/>
        </c:manualLayout>
      </c:layout>
      <c:barChart>
        <c:barDir val="col"/>
        <c:grouping val="clustered"/>
        <c:ser>
          <c:idx val="0"/>
          <c:order val="0"/>
          <c:dLbls>
            <c:txPr>
              <a:bodyPr/>
              <a:lstStyle/>
              <a:p>
                <a:pPr>
                  <a:defRPr sz="2400"/>
                </a:pPr>
                <a:endParaRPr lang="en-US"/>
              </a:p>
            </c:txPr>
            <c:showVal val="1"/>
          </c:dLbls>
          <c:cat>
            <c:strRef>
              <c:f>Sheet1!$B$121:$B$125</c:f>
              <c:strCache>
                <c:ptCount val="5"/>
                <c:pt idx="0">
                  <c:v>&lt;21</c:v>
                </c:pt>
                <c:pt idx="1">
                  <c:v>22-30</c:v>
                </c:pt>
                <c:pt idx="2">
                  <c:v>31-40</c:v>
                </c:pt>
                <c:pt idx="3">
                  <c:v>41-50</c:v>
                </c:pt>
                <c:pt idx="4">
                  <c:v>51+</c:v>
                </c:pt>
              </c:strCache>
            </c:strRef>
          </c:cat>
          <c:val>
            <c:numRef>
              <c:f>Sheet1!$D$121:$D$125</c:f>
              <c:numCache>
                <c:formatCode>0%</c:formatCode>
                <c:ptCount val="5"/>
                <c:pt idx="0">
                  <c:v>0.14285714285714363</c:v>
                </c:pt>
                <c:pt idx="1">
                  <c:v>0.122448979591837</c:v>
                </c:pt>
                <c:pt idx="2">
                  <c:v>8.1632653061224553E-2</c:v>
                </c:pt>
                <c:pt idx="3">
                  <c:v>0.16326530612244974</c:v>
                </c:pt>
                <c:pt idx="4">
                  <c:v>0.48979591836734732</c:v>
                </c:pt>
              </c:numCache>
            </c:numRef>
          </c:val>
        </c:ser>
        <c:axId val="58028416"/>
        <c:axId val="58029952"/>
      </c:barChart>
      <c:catAx>
        <c:axId val="58028416"/>
        <c:scaling>
          <c:orientation val="minMax"/>
        </c:scaling>
        <c:axPos val="b"/>
        <c:tickLblPos val="nextTo"/>
        <c:txPr>
          <a:bodyPr/>
          <a:lstStyle/>
          <a:p>
            <a:pPr>
              <a:defRPr sz="1800"/>
            </a:pPr>
            <a:endParaRPr lang="en-US"/>
          </a:p>
        </c:txPr>
        <c:crossAx val="58029952"/>
        <c:crosses val="autoZero"/>
        <c:auto val="1"/>
        <c:lblAlgn val="ctr"/>
        <c:lblOffset val="100"/>
      </c:catAx>
      <c:valAx>
        <c:axId val="58029952"/>
        <c:scaling>
          <c:orientation val="minMax"/>
          <c:max val="1"/>
        </c:scaling>
        <c:axPos val="l"/>
        <c:numFmt formatCode="0%" sourceLinked="1"/>
        <c:tickLblPos val="nextTo"/>
        <c:txPr>
          <a:bodyPr/>
          <a:lstStyle/>
          <a:p>
            <a:pPr>
              <a:defRPr sz="1800"/>
            </a:pPr>
            <a:endParaRPr lang="en-US"/>
          </a:p>
        </c:txPr>
        <c:crossAx val="58028416"/>
        <c:crosses val="autoZero"/>
        <c:crossBetween val="between"/>
        <c:majorUnit val="0.2"/>
      </c:valAx>
    </c:plotArea>
    <c:plotVisOnly val="1"/>
  </c:chart>
  <c:txPr>
    <a:bodyPr/>
    <a:lstStyle/>
    <a:p>
      <a:pPr>
        <a:defRPr sz="1200">
          <a:latin typeface="+mj-lt"/>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manualLayout>
          <c:layoutTarget val="inner"/>
          <c:xMode val="edge"/>
          <c:yMode val="edge"/>
          <c:x val="0.22632028390817338"/>
          <c:y val="0.15051468056288919"/>
          <c:w val="0.76645559930008855"/>
          <c:h val="0.59450345492527656"/>
        </c:manualLayout>
      </c:layout>
      <c:barChart>
        <c:barDir val="col"/>
        <c:grouping val="clustered"/>
        <c:ser>
          <c:idx val="0"/>
          <c:order val="0"/>
          <c:dLbls>
            <c:txPr>
              <a:bodyPr/>
              <a:lstStyle/>
              <a:p>
                <a:pPr>
                  <a:defRPr sz="2400"/>
                </a:pPr>
                <a:endParaRPr lang="en-US"/>
              </a:p>
            </c:txPr>
            <c:showVal val="1"/>
          </c:dLbls>
          <c:cat>
            <c:strRef>
              <c:f>totals!$A$112:$A$116</c:f>
              <c:strCache>
                <c:ptCount val="5"/>
                <c:pt idx="0">
                  <c:v>5 high</c:v>
                </c:pt>
                <c:pt idx="1">
                  <c:v>4</c:v>
                </c:pt>
                <c:pt idx="2">
                  <c:v>3</c:v>
                </c:pt>
                <c:pt idx="3">
                  <c:v>2</c:v>
                </c:pt>
                <c:pt idx="4">
                  <c:v>1 low</c:v>
                </c:pt>
              </c:strCache>
            </c:strRef>
          </c:cat>
          <c:val>
            <c:numRef>
              <c:f>totals!$D$122:$D$126</c:f>
              <c:numCache>
                <c:formatCode>0%</c:formatCode>
                <c:ptCount val="5"/>
                <c:pt idx="0">
                  <c:v>0.51456310679611394</c:v>
                </c:pt>
                <c:pt idx="1">
                  <c:v>0.3203883495145648</c:v>
                </c:pt>
                <c:pt idx="2">
                  <c:v>0.13592233009708754</c:v>
                </c:pt>
                <c:pt idx="3">
                  <c:v>1.9417475728155366E-2</c:v>
                </c:pt>
                <c:pt idx="4">
                  <c:v>9.7087378640776708E-3</c:v>
                </c:pt>
              </c:numCache>
            </c:numRef>
          </c:val>
        </c:ser>
        <c:axId val="47343872"/>
        <c:axId val="47370624"/>
      </c:barChart>
      <c:catAx>
        <c:axId val="47343872"/>
        <c:scaling>
          <c:orientation val="minMax"/>
        </c:scaling>
        <c:axPos val="b"/>
        <c:title>
          <c:tx>
            <c:rich>
              <a:bodyPr/>
              <a:lstStyle/>
              <a:p>
                <a:pPr>
                  <a:defRPr sz="3200"/>
                </a:pPr>
                <a:r>
                  <a:rPr lang="en-US" sz="2400" dirty="0"/>
                  <a:t>Rating Scale</a:t>
                </a:r>
              </a:p>
            </c:rich>
          </c:tx>
          <c:layout/>
        </c:title>
        <c:tickLblPos val="nextTo"/>
        <c:txPr>
          <a:bodyPr/>
          <a:lstStyle/>
          <a:p>
            <a:pPr>
              <a:defRPr sz="1800"/>
            </a:pPr>
            <a:endParaRPr lang="en-US"/>
          </a:p>
        </c:txPr>
        <c:crossAx val="47370624"/>
        <c:crosses val="autoZero"/>
        <c:auto val="1"/>
        <c:lblAlgn val="ctr"/>
        <c:lblOffset val="100"/>
      </c:catAx>
      <c:valAx>
        <c:axId val="47370624"/>
        <c:scaling>
          <c:orientation val="minMax"/>
          <c:max val="1"/>
        </c:scaling>
        <c:axPos val="l"/>
        <c:title>
          <c:tx>
            <c:rich>
              <a:bodyPr/>
              <a:lstStyle/>
              <a:p>
                <a:pPr>
                  <a:defRPr/>
                </a:pPr>
                <a:r>
                  <a:rPr lang="en-US" sz="2400" dirty="0"/>
                  <a:t>Percent of Respondents</a:t>
                </a:r>
              </a:p>
            </c:rich>
          </c:tx>
          <c:layout>
            <c:manualLayout>
              <c:xMode val="edge"/>
              <c:yMode val="edge"/>
              <c:x val="1.7020073195075969E-2"/>
              <c:y val="6.8549160946718396E-2"/>
            </c:manualLayout>
          </c:layout>
        </c:title>
        <c:numFmt formatCode="0%" sourceLinked="1"/>
        <c:tickLblPos val="nextTo"/>
        <c:txPr>
          <a:bodyPr/>
          <a:lstStyle/>
          <a:p>
            <a:pPr>
              <a:defRPr sz="1800"/>
            </a:pPr>
            <a:endParaRPr lang="en-US"/>
          </a:p>
        </c:txPr>
        <c:crossAx val="47343872"/>
        <c:crosses val="autoZero"/>
        <c:crossBetween val="between"/>
        <c:majorUnit val="0.2"/>
      </c:valAx>
    </c:plotArea>
    <c:plotVisOnly val="1"/>
  </c:chart>
  <c:txPr>
    <a:bodyPr/>
    <a:lstStyle/>
    <a:p>
      <a:pPr>
        <a:defRPr sz="1200" baseline="0">
          <a:latin typeface="+mj-lt"/>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manualLayout>
          <c:layoutTarget val="inner"/>
          <c:xMode val="edge"/>
          <c:yMode val="edge"/>
          <c:x val="0.25112696850393701"/>
          <c:y val="0.17035787512023901"/>
          <c:w val="0.74042951662292344"/>
          <c:h val="0.59464502667847874"/>
        </c:manualLayout>
      </c:layout>
      <c:barChart>
        <c:barDir val="col"/>
        <c:grouping val="clustered"/>
        <c:ser>
          <c:idx val="1"/>
          <c:order val="1"/>
          <c:cat>
            <c:multiLvlStrRef>
              <c:f>totals!$A$112:$A$116</c:f>
            </c:multiLvlStrRef>
          </c:cat>
          <c:val>
            <c:numRef>
              <c:f>totals!$D$122:$D$126</c:f>
            </c:numRef>
          </c:val>
        </c:ser>
        <c:ser>
          <c:idx val="0"/>
          <c:order val="0"/>
          <c:dLbls>
            <c:dLbl>
              <c:idx val="0"/>
              <c:spPr/>
              <c:txPr>
                <a:bodyPr/>
                <a:lstStyle/>
                <a:p>
                  <a:pPr>
                    <a:defRPr sz="2400"/>
                  </a:pPr>
                  <a:endParaRPr lang="en-US"/>
                </a:p>
              </c:txPr>
            </c:dLbl>
            <c:txPr>
              <a:bodyPr/>
              <a:lstStyle/>
              <a:p>
                <a:pPr>
                  <a:defRPr sz="2000"/>
                </a:pPr>
                <a:endParaRPr lang="en-US"/>
              </a:p>
            </c:txPr>
            <c:showVal val="1"/>
          </c:dLbls>
          <c:cat>
            <c:strRef>
              <c:f>totals!$A$112:$A$116</c:f>
              <c:strCache>
                <c:ptCount val="5"/>
                <c:pt idx="0">
                  <c:v>5 high</c:v>
                </c:pt>
                <c:pt idx="1">
                  <c:v>4</c:v>
                </c:pt>
                <c:pt idx="2">
                  <c:v>3</c:v>
                </c:pt>
                <c:pt idx="3">
                  <c:v>2</c:v>
                </c:pt>
                <c:pt idx="4">
                  <c:v>1 low</c:v>
                </c:pt>
              </c:strCache>
            </c:strRef>
          </c:cat>
          <c:val>
            <c:numRef>
              <c:f>totals!$D$112:$D$116</c:f>
              <c:numCache>
                <c:formatCode>0%</c:formatCode>
                <c:ptCount val="5"/>
                <c:pt idx="0">
                  <c:v>0.46153846153846273</c:v>
                </c:pt>
                <c:pt idx="1">
                  <c:v>0.32692307692307815</c:v>
                </c:pt>
                <c:pt idx="2">
                  <c:v>0.10576923076923135</c:v>
                </c:pt>
                <c:pt idx="3">
                  <c:v>4.807692307692317E-2</c:v>
                </c:pt>
                <c:pt idx="4">
                  <c:v>4.807692307692317E-2</c:v>
                </c:pt>
              </c:numCache>
            </c:numRef>
          </c:val>
        </c:ser>
        <c:axId val="47551232"/>
        <c:axId val="47553152"/>
      </c:barChart>
      <c:catAx>
        <c:axId val="47551232"/>
        <c:scaling>
          <c:orientation val="minMax"/>
        </c:scaling>
        <c:axPos val="b"/>
        <c:title>
          <c:tx>
            <c:rich>
              <a:bodyPr/>
              <a:lstStyle/>
              <a:p>
                <a:pPr>
                  <a:defRPr sz="2400"/>
                </a:pPr>
                <a:r>
                  <a:rPr lang="en-US" sz="2400"/>
                  <a:t>Rating Scale</a:t>
                </a:r>
              </a:p>
            </c:rich>
          </c:tx>
          <c:layout/>
        </c:title>
        <c:tickLblPos val="nextTo"/>
        <c:txPr>
          <a:bodyPr/>
          <a:lstStyle/>
          <a:p>
            <a:pPr>
              <a:defRPr sz="1800"/>
            </a:pPr>
            <a:endParaRPr lang="en-US"/>
          </a:p>
        </c:txPr>
        <c:crossAx val="47553152"/>
        <c:crosses val="autoZero"/>
        <c:auto val="1"/>
        <c:lblAlgn val="ctr"/>
        <c:lblOffset val="100"/>
      </c:catAx>
      <c:valAx>
        <c:axId val="47553152"/>
        <c:scaling>
          <c:orientation val="minMax"/>
          <c:max val="1"/>
        </c:scaling>
        <c:axPos val="l"/>
        <c:title>
          <c:tx>
            <c:rich>
              <a:bodyPr/>
              <a:lstStyle/>
              <a:p>
                <a:pPr>
                  <a:defRPr sz="2400"/>
                </a:pPr>
                <a:r>
                  <a:rPr lang="en-US" sz="2400" dirty="0"/>
                  <a:t>Percent of Respondents</a:t>
                </a:r>
              </a:p>
            </c:rich>
          </c:tx>
          <c:layout>
            <c:manualLayout>
              <c:xMode val="edge"/>
              <c:yMode val="edge"/>
              <c:x val="2.2605471295953795E-2"/>
              <c:y val="0.11073666812056657"/>
            </c:manualLayout>
          </c:layout>
        </c:title>
        <c:numFmt formatCode="0%" sourceLinked="1"/>
        <c:tickLblPos val="nextTo"/>
        <c:txPr>
          <a:bodyPr/>
          <a:lstStyle/>
          <a:p>
            <a:pPr>
              <a:defRPr sz="1800"/>
            </a:pPr>
            <a:endParaRPr lang="en-US"/>
          </a:p>
        </c:txPr>
        <c:crossAx val="47551232"/>
        <c:crosses val="autoZero"/>
        <c:crossBetween val="between"/>
        <c:majorUnit val="0.2"/>
      </c:valAx>
    </c:plotArea>
    <c:plotVisOnly val="1"/>
  </c:chart>
  <c:txPr>
    <a:bodyPr/>
    <a:lstStyle/>
    <a:p>
      <a:pPr>
        <a:defRPr sz="1200">
          <a:latin typeface="+mj-lt"/>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manualLayout>
          <c:layoutTarget val="inner"/>
          <c:xMode val="edge"/>
          <c:yMode val="edge"/>
          <c:x val="0.24840911079039982"/>
          <c:y val="0.13507344033918836"/>
          <c:w val="0.72377816054243205"/>
          <c:h val="0.59729298017614696"/>
        </c:manualLayout>
      </c:layout>
      <c:barChart>
        <c:barDir val="col"/>
        <c:grouping val="clustered"/>
        <c:ser>
          <c:idx val="0"/>
          <c:order val="0"/>
          <c:dLbls>
            <c:txPr>
              <a:bodyPr/>
              <a:lstStyle/>
              <a:p>
                <a:pPr>
                  <a:defRPr sz="2400"/>
                </a:pPr>
                <a:endParaRPr lang="en-US"/>
              </a:p>
            </c:txPr>
            <c:showVal val="1"/>
          </c:dLbls>
          <c:cat>
            <c:strRef>
              <c:f>Sheet2!$A$19:$A$23</c:f>
              <c:strCache>
                <c:ptCount val="5"/>
                <c:pt idx="0">
                  <c:v>5 high</c:v>
                </c:pt>
                <c:pt idx="1">
                  <c:v>4</c:v>
                </c:pt>
                <c:pt idx="2">
                  <c:v>3</c:v>
                </c:pt>
                <c:pt idx="3">
                  <c:v>2</c:v>
                </c:pt>
                <c:pt idx="4">
                  <c:v>1 low</c:v>
                </c:pt>
              </c:strCache>
            </c:strRef>
          </c:cat>
          <c:val>
            <c:numRef>
              <c:f>Sheet2!$B$19:$B$23</c:f>
              <c:numCache>
                <c:formatCode>0%</c:formatCode>
                <c:ptCount val="5"/>
                <c:pt idx="0">
                  <c:v>0.5</c:v>
                </c:pt>
                <c:pt idx="1">
                  <c:v>0.43750000000000078</c:v>
                </c:pt>
                <c:pt idx="2">
                  <c:v>6.25E-2</c:v>
                </c:pt>
                <c:pt idx="3">
                  <c:v>0</c:v>
                </c:pt>
                <c:pt idx="4">
                  <c:v>0</c:v>
                </c:pt>
              </c:numCache>
            </c:numRef>
          </c:val>
        </c:ser>
        <c:axId val="46958080"/>
        <c:axId val="46960000"/>
      </c:barChart>
      <c:catAx>
        <c:axId val="46958080"/>
        <c:scaling>
          <c:orientation val="minMax"/>
        </c:scaling>
        <c:axPos val="b"/>
        <c:title>
          <c:tx>
            <c:rich>
              <a:bodyPr/>
              <a:lstStyle/>
              <a:p>
                <a:pPr>
                  <a:defRPr sz="2400"/>
                </a:pPr>
                <a:r>
                  <a:rPr lang="en-US" sz="2400" dirty="0"/>
                  <a:t>Rating Scale</a:t>
                </a:r>
              </a:p>
            </c:rich>
          </c:tx>
          <c:layout/>
        </c:title>
        <c:tickLblPos val="nextTo"/>
        <c:txPr>
          <a:bodyPr/>
          <a:lstStyle/>
          <a:p>
            <a:pPr>
              <a:defRPr sz="1800"/>
            </a:pPr>
            <a:endParaRPr lang="en-US"/>
          </a:p>
        </c:txPr>
        <c:crossAx val="46960000"/>
        <c:crosses val="autoZero"/>
        <c:auto val="1"/>
        <c:lblAlgn val="ctr"/>
        <c:lblOffset val="100"/>
      </c:catAx>
      <c:valAx>
        <c:axId val="46960000"/>
        <c:scaling>
          <c:orientation val="minMax"/>
          <c:max val="1"/>
        </c:scaling>
        <c:axPos val="l"/>
        <c:numFmt formatCode="0%" sourceLinked="1"/>
        <c:tickLblPos val="nextTo"/>
        <c:txPr>
          <a:bodyPr/>
          <a:lstStyle/>
          <a:p>
            <a:pPr>
              <a:defRPr sz="1800"/>
            </a:pPr>
            <a:endParaRPr lang="en-US"/>
          </a:p>
        </c:txPr>
        <c:crossAx val="46958080"/>
        <c:crosses val="autoZero"/>
        <c:crossBetween val="between"/>
        <c:majorUnit val="0.2"/>
      </c:valAx>
    </c:plotArea>
    <c:plotVisOnly val="1"/>
  </c:chart>
  <c:txPr>
    <a:bodyPr/>
    <a:lstStyle/>
    <a:p>
      <a:pPr>
        <a:defRPr sz="1200">
          <a:latin typeface="+mj-lt"/>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atin typeface="Times" pitchFamily="-65" charset="0"/>
                <a:ea typeface="ＭＳ Ｐゴシック" pitchFamily="34" charset="-128"/>
                <a:cs typeface="+mn-cs"/>
              </a:defRPr>
            </a:lvl1pPr>
          </a:lstStyle>
          <a:p>
            <a:pPr>
              <a:defRPr/>
            </a:pPr>
            <a:endParaRPr lang="en-US"/>
          </a:p>
        </p:txBody>
      </p:sp>
      <p:sp>
        <p:nvSpPr>
          <p:cNvPr id="11366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a:latin typeface="Times" pitchFamily="-65" charset="0"/>
                <a:ea typeface="ＭＳ Ｐゴシック" pitchFamily="34" charset="-128"/>
                <a:cs typeface="+mn-cs"/>
              </a:defRPr>
            </a:lvl1pPr>
          </a:lstStyle>
          <a:p>
            <a:pPr>
              <a:defRPr/>
            </a:pPr>
            <a:endParaRPr lang="en-US"/>
          </a:p>
        </p:txBody>
      </p:sp>
      <p:sp>
        <p:nvSpPr>
          <p:cNvPr id="11366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a:latin typeface="Times" pitchFamily="-65" charset="0"/>
                <a:ea typeface="ＭＳ Ｐゴシック" pitchFamily="34" charset="-128"/>
                <a:cs typeface="+mn-cs"/>
              </a:defRPr>
            </a:lvl1pPr>
          </a:lstStyle>
          <a:p>
            <a:pPr>
              <a:defRPr/>
            </a:pPr>
            <a:endParaRPr lang="en-US"/>
          </a:p>
        </p:txBody>
      </p:sp>
      <p:sp>
        <p:nvSpPr>
          <p:cNvPr id="11366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a:lvl1pPr>
          </a:lstStyle>
          <a:p>
            <a:pPr>
              <a:defRPr/>
            </a:pPr>
            <a:fld id="{9D92A049-BB96-4B3C-A7F1-6A9BFBF3C7B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atin typeface="Times" pitchFamily="-65" charset="0"/>
                <a:ea typeface="ＭＳ Ｐゴシック" pitchFamily="34" charset="-128"/>
                <a:cs typeface="+mn-cs"/>
              </a:defRPr>
            </a:lvl1pPr>
          </a:lstStyle>
          <a:p>
            <a:pPr>
              <a:defRPr/>
            </a:pPr>
            <a:endParaRPr lang="en-US"/>
          </a:p>
        </p:txBody>
      </p:sp>
      <p:sp>
        <p:nvSpPr>
          <p:cNvPr id="665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a:latin typeface="Times" pitchFamily="-65" charset="0"/>
                <a:ea typeface="ＭＳ Ｐゴシック" pitchFamily="34" charset="-128"/>
                <a:cs typeface="+mn-cs"/>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65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65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a:latin typeface="Times" pitchFamily="-65" charset="0"/>
                <a:ea typeface="ＭＳ Ｐゴシック" pitchFamily="34" charset="-128"/>
                <a:cs typeface="+mn-cs"/>
              </a:defRPr>
            </a:lvl1pPr>
          </a:lstStyle>
          <a:p>
            <a:pPr>
              <a:defRPr/>
            </a:pPr>
            <a:endParaRPr lang="en-US"/>
          </a:p>
        </p:txBody>
      </p:sp>
      <p:sp>
        <p:nvSpPr>
          <p:cNvPr id="665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a:lvl1pPr>
          </a:lstStyle>
          <a:p>
            <a:pPr>
              <a:defRPr/>
            </a:pPr>
            <a:fld id="{4A5E50B9-C091-4ED0-A301-94140CFD1A1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6"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pitchFamily="-106" charset="0"/>
                <a:ea typeface="ＭＳ Ｐゴシック" pitchFamily="-65" charset="-128"/>
                <a:cs typeface="ＭＳ Ｐゴシック" pitchFamily="-65" charset="-128"/>
              </a:rPr>
              <a:t>There may be many hundreds of marine volunteers working with aquariums and other informal learning organizations across the nation.  They contribute hours, knowledge, skills and passion for marine sciences.  Volunteers collect baseline data, interact with the public, and teach classes of school children about the marine environment.  Despite what they contribute to the ocean science education system, volunteers are largely overlooked in this important role.  </a:t>
            </a:r>
          </a:p>
          <a:p>
            <a:r>
              <a:rPr lang="en-US" sz="1200" kern="1200" dirty="0" smtClean="0">
                <a:solidFill>
                  <a:schemeClr val="tx1"/>
                </a:solidFill>
                <a:latin typeface="Times" pitchFamily="-106" charset="0"/>
                <a:ea typeface="ＭＳ Ｐゴシック" pitchFamily="-65" charset="-128"/>
                <a:cs typeface="ＭＳ Ｐゴシック" pitchFamily="-65" charset="-128"/>
              </a:rPr>
              <a:t>Support of marine volunteers is a high priority aim for COSEE-OLC and the Ocean Inquiry Project. Both COSEE-OLC and OIP create opportunities for volunteers to learn about ocean science. </a:t>
            </a:r>
            <a:endParaRPr lang="en-US" dirty="0"/>
          </a:p>
        </p:txBody>
      </p:sp>
      <p:sp>
        <p:nvSpPr>
          <p:cNvPr id="4" name="Slide Number Placeholder 3"/>
          <p:cNvSpPr>
            <a:spLocks noGrp="1"/>
          </p:cNvSpPr>
          <p:nvPr>
            <p:ph type="sldNum" sz="quarter" idx="10"/>
          </p:nvPr>
        </p:nvSpPr>
        <p:spPr/>
        <p:txBody>
          <a:bodyPr/>
          <a:lstStyle/>
          <a:p>
            <a:pPr>
              <a:defRPr/>
            </a:pPr>
            <a:fld id="{4A5E50B9-C091-4ED0-A301-94140CFD1A13}" type="slidenum">
              <a:rPr lang="en-US" smtClean="0"/>
              <a:pPr>
                <a:defRPr/>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pitchFamily="-106" charset="0"/>
                <a:ea typeface="ＭＳ Ｐゴシック" pitchFamily="-65" charset="-128"/>
                <a:cs typeface="ＭＳ Ｐゴシック" pitchFamily="-65" charset="-128"/>
              </a:rPr>
              <a:t>The evaluation also sought to understand what participants learned from the cruises and what they wanted to know more about.  For the marine volunteers the evaluation also tried to understand how the volunteers might integrate the experience into their volunteer activities. </a:t>
            </a:r>
            <a:endParaRPr lang="en-US" dirty="0"/>
          </a:p>
        </p:txBody>
      </p:sp>
      <p:sp>
        <p:nvSpPr>
          <p:cNvPr id="4" name="Slide Number Placeholder 3"/>
          <p:cNvSpPr>
            <a:spLocks noGrp="1"/>
          </p:cNvSpPr>
          <p:nvPr>
            <p:ph type="sldNum" sz="quarter" idx="10"/>
          </p:nvPr>
        </p:nvSpPr>
        <p:spPr/>
        <p:txBody>
          <a:bodyPr/>
          <a:lstStyle/>
          <a:p>
            <a:pPr>
              <a:defRPr/>
            </a:pPr>
            <a:fld id="{4A5E50B9-C091-4ED0-A301-94140CFD1A13}" type="slidenum">
              <a:rPr lang="en-US" smtClean="0"/>
              <a:pPr>
                <a:defRPr/>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endParaRPr lang="en-US" smtClean="0">
              <a:latin typeface="Times" pitchFamily="-105" charset="0"/>
              <a:ea typeface="ＭＳ Ｐゴシック" pitchFamily="-10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r>
              <a:rPr lang="en-US" smtClean="0">
                <a:latin typeface="Times" pitchFamily="-105" charset="0"/>
                <a:ea typeface="ＭＳ Ｐゴシック" pitchFamily="-105" charset="-128"/>
              </a:rPr>
              <a:t>Through the ocean learning communities:</a:t>
            </a:r>
            <a:br>
              <a:rPr lang="en-US" smtClean="0">
                <a:latin typeface="Times" pitchFamily="-105" charset="0"/>
                <a:ea typeface="ＭＳ Ｐゴシック" pitchFamily="-105" charset="-128"/>
              </a:rPr>
            </a:br>
            <a:r>
              <a:rPr lang="en-US" smtClean="0">
                <a:latin typeface="Times" pitchFamily="-105" charset="0"/>
                <a:ea typeface="ＭＳ Ｐゴシック" pitchFamily="-105" charset="-128"/>
              </a:rPr>
              <a:t>• Citizens learn about current ocean research;</a:t>
            </a:r>
          </a:p>
          <a:p>
            <a:r>
              <a:rPr lang="en-US" smtClean="0">
                <a:latin typeface="Times" pitchFamily="-105" charset="0"/>
                <a:ea typeface="ＭＳ Ｐゴシック" pitchFamily="-105" charset="-128"/>
              </a:rPr>
              <a:t>• Ocean scientists improve communication of their research;</a:t>
            </a:r>
          </a:p>
          <a:p>
            <a:r>
              <a:rPr lang="en-US" smtClean="0">
                <a:latin typeface="Times" pitchFamily="-105" charset="0"/>
                <a:ea typeface="ＭＳ Ｐゴシック" pitchFamily="-105" charset="-128"/>
              </a:rPr>
              <a:t>• Volunteers have opportunities to learn about and participate in ocean research;</a:t>
            </a:r>
          </a:p>
          <a:p>
            <a:r>
              <a:rPr lang="en-US" smtClean="0">
                <a:latin typeface="Times" pitchFamily="-105" charset="0"/>
                <a:ea typeface="ＭＳ Ｐゴシック" pitchFamily="-105" charset="-128"/>
              </a:rPr>
              <a:t>• Learning scientists investigate how people learn and teach marine science.</a:t>
            </a:r>
          </a:p>
          <a:p>
            <a:endParaRPr lang="en-US" smtClean="0">
              <a:latin typeface="Times" pitchFamily="-105" charset="0"/>
              <a:ea typeface="ＭＳ Ｐゴシック" pitchFamily="-10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Visit</a:t>
            </a:r>
            <a:r>
              <a:rPr lang="en-US" baseline="0" dirty="0" smtClean="0"/>
              <a:t> 3 to 4 stations</a:t>
            </a:r>
          </a:p>
          <a:p>
            <a:r>
              <a:rPr lang="en-US" baseline="0" dirty="0" smtClean="0"/>
              <a:t>Stations chosen are based upon WA DOE marine water monitoring and University of Washington stations</a:t>
            </a:r>
          </a:p>
          <a:p>
            <a:r>
              <a:rPr lang="en-US" baseline="0" dirty="0" smtClean="0"/>
              <a:t>You can see here our three most visited hydrographic lines, Commencement Bay near Tacoma, PS main basin near Seattle and up along admiralty inlet near Port Townsend and Whidbey island</a:t>
            </a:r>
          </a:p>
          <a:p>
            <a:r>
              <a:rPr lang="en-US" baseline="0" dirty="0" smtClean="0"/>
              <a:t>As move from station to station participants rotate through 3 core activities – </a:t>
            </a:r>
          </a:p>
          <a:p>
            <a:r>
              <a:rPr lang="en-US" baseline="0" dirty="0" smtClean="0"/>
              <a:t>CTD cast</a:t>
            </a:r>
          </a:p>
          <a:p>
            <a:r>
              <a:rPr lang="en-US" baseline="0" dirty="0" smtClean="0"/>
              <a:t>Surface and deep plankton tows</a:t>
            </a:r>
          </a:p>
          <a:p>
            <a:r>
              <a:rPr lang="en-US" baseline="0" dirty="0" smtClean="0"/>
              <a:t>Water sampling and testing with </a:t>
            </a:r>
            <a:r>
              <a:rPr lang="en-US" baseline="0" dirty="0" err="1" smtClean="0"/>
              <a:t>niskin</a:t>
            </a:r>
            <a:r>
              <a:rPr lang="en-US" baseline="0" dirty="0" smtClean="0"/>
              <a:t> bottles</a:t>
            </a:r>
          </a:p>
          <a:p>
            <a:r>
              <a:rPr lang="en-US" baseline="0" dirty="0" smtClean="0"/>
              <a:t>While collecting samples and deploying instruments, OIP instructors work with participants to make hypothesis expect to see in data and samples</a:t>
            </a:r>
          </a:p>
          <a:p>
            <a:r>
              <a:rPr lang="en-US" baseline="0" dirty="0" smtClean="0"/>
              <a:t>And then </a:t>
            </a:r>
            <a:endParaRPr lang="en-US" dirty="0"/>
          </a:p>
        </p:txBody>
      </p:sp>
      <p:sp>
        <p:nvSpPr>
          <p:cNvPr id="4" name="Slide Number Placeholder 3"/>
          <p:cNvSpPr>
            <a:spLocks noGrp="1"/>
          </p:cNvSpPr>
          <p:nvPr>
            <p:ph type="sldNum" sz="quarter" idx="10"/>
          </p:nvPr>
        </p:nvSpPr>
        <p:spPr/>
        <p:txBody>
          <a:bodyPr/>
          <a:lstStyle/>
          <a:p>
            <a:pPr>
              <a:defRPr/>
            </a:pPr>
            <a:fld id="{4A5E50B9-C091-4ED0-A301-94140CFD1A13}"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r>
              <a:rPr lang="en-US" sz="600" b="1" smtClean="0">
                <a:latin typeface="Times" pitchFamily="-105" charset="0"/>
                <a:ea typeface="ＭＳ Ｐゴシック" pitchFamily="-105" charset="-128"/>
              </a:rPr>
              <a:t>the skills of delivering ocean literacy and knowledge to non-scientist audiences by young oceanographers, and their gain in local knowledge, new perspectives, questions to ponder, and potential connections to local groups interested in their science.</a:t>
            </a:r>
          </a:p>
          <a:p>
            <a:endParaRPr lang="en-US" b="1" smtClean="0">
              <a:latin typeface="Times" pitchFamily="-105" charset="0"/>
              <a:ea typeface="ＭＳ Ｐゴシック" pitchFamily="-105" charset="-128"/>
            </a:endParaRPr>
          </a:p>
          <a:p>
            <a:endParaRPr lang="en-US" b="1" smtClean="0">
              <a:latin typeface="Times" pitchFamily="-105" charset="0"/>
              <a:ea typeface="ＭＳ Ｐゴシック" pitchFamily="-105" charset="-128"/>
            </a:endParaRPr>
          </a:p>
          <a:p>
            <a:r>
              <a:rPr lang="en-US" b="1" smtClean="0">
                <a:latin typeface="Times" pitchFamily="-105" charset="0"/>
                <a:ea typeface="ＭＳ Ｐゴシック" pitchFamily="-105" charset="-128"/>
              </a:rPr>
              <a:t>Collaborating with OIP will provide research cruises as a vehicle for interaction between volunteer based</a:t>
            </a:r>
          </a:p>
          <a:p>
            <a:r>
              <a:rPr lang="en-US" b="1" smtClean="0">
                <a:latin typeface="Times" pitchFamily="-105" charset="0"/>
                <a:ea typeface="ＭＳ Ｐゴシック" pitchFamily="-105" charset="-128"/>
              </a:rPr>
              <a:t>organizations, local businesses groups, and ocean scientists. The cruises facilitate two-way</a:t>
            </a:r>
          </a:p>
          <a:p>
            <a:r>
              <a:rPr lang="en-US" b="1" smtClean="0">
                <a:latin typeface="Times" pitchFamily="-105" charset="0"/>
                <a:ea typeface="ＭＳ Ｐゴシック" pitchFamily="-105" charset="-128"/>
              </a:rPr>
              <a:t>communication between volunteers and scientists in a non-academic, real world setting. COSEEOLC</a:t>
            </a:r>
          </a:p>
          <a:p>
            <a:r>
              <a:rPr lang="en-US" b="1" smtClean="0">
                <a:latin typeface="Times" pitchFamily="-105" charset="0"/>
                <a:ea typeface="ＭＳ Ｐゴシック" pitchFamily="-105" charset="-128"/>
              </a:rPr>
              <a:t>learning community members benefit through acquisition of ocean science knowledge, better</a:t>
            </a:r>
          </a:p>
          <a:p>
            <a:r>
              <a:rPr lang="en-US" b="1" smtClean="0">
                <a:latin typeface="Times" pitchFamily="-105" charset="0"/>
                <a:ea typeface="ＭＳ Ｐゴシック" pitchFamily="-105" charset="-128"/>
              </a:rPr>
              <a:t>understanding of oceanographic research and techniques, the impact of large-scale oceanographic</a:t>
            </a:r>
          </a:p>
          <a:p>
            <a:r>
              <a:rPr lang="en-US" b="1" smtClean="0">
                <a:latin typeface="Times" pitchFamily="-105" charset="0"/>
                <a:ea typeface="ＭＳ Ｐゴシック" pitchFamily="-105" charset="-128"/>
              </a:rPr>
              <a:t>processes on their work, and new connections with ocean scientists. Participating scientists will gain</a:t>
            </a:r>
          </a:p>
          <a:p>
            <a:r>
              <a:rPr lang="en-US" b="1" smtClean="0">
                <a:latin typeface="Times" pitchFamily="-105" charset="0"/>
                <a:ea typeface="ＭＳ Ｐゴシック" pitchFamily="-105" charset="-128"/>
              </a:rPr>
              <a:t>experience by delivering material to non-scientific audiences, seeing new perspectives and</a:t>
            </a:r>
          </a:p>
          <a:p>
            <a:r>
              <a:rPr lang="en-US" b="1" smtClean="0">
                <a:latin typeface="Times" pitchFamily="-105" charset="0"/>
                <a:ea typeface="ＭＳ Ｐゴシック" pitchFamily="-105" charset="-128"/>
              </a:rPr>
              <a:t>questions to ponder, and making new connections to local groups interested in science.</a:t>
            </a:r>
          </a:p>
          <a:p>
            <a:r>
              <a:rPr lang="en-US" b="1" smtClean="0">
                <a:latin typeface="Times" pitchFamily="-105" charset="0"/>
                <a:ea typeface="ＭＳ Ｐゴシック" pitchFamily="-105" charset="-128"/>
              </a:rPr>
              <a:t>Collaborating to provide field learning experiences will augment the range of learning experiences</a:t>
            </a:r>
          </a:p>
          <a:p>
            <a:r>
              <a:rPr lang="en-US" b="1" smtClean="0">
                <a:latin typeface="Times" pitchFamily="-105" charset="0"/>
                <a:ea typeface="ＭＳ Ｐゴシック" pitchFamily="-105" charset="-128"/>
              </a:rPr>
              <a:t>that COSEE-OLC is developing and testing. The two-way interaction through a field experience</a:t>
            </a:r>
          </a:p>
          <a:p>
            <a:r>
              <a:rPr lang="en-US" b="1" smtClean="0">
                <a:latin typeface="Times" pitchFamily="-105" charset="0"/>
                <a:ea typeface="ＭＳ Ｐゴシック" pitchFamily="-105" charset="-128"/>
              </a:rPr>
              <a:t>furthers the overarching goal of the center to cultivate functional, contributing and ocean-literate</a:t>
            </a:r>
          </a:p>
          <a:p>
            <a:r>
              <a:rPr lang="en-US" b="1" smtClean="0">
                <a:latin typeface="Times" pitchFamily="-105" charset="0"/>
                <a:ea typeface="ＭＳ Ｐゴシック" pitchFamily="-105" charset="-128"/>
              </a:rPr>
              <a:t>citizens who are aware of the impact oceans have on their daily lives. With this approach, the center</a:t>
            </a:r>
          </a:p>
          <a:p>
            <a:r>
              <a:rPr lang="en-US" b="1" smtClean="0">
                <a:latin typeface="Times" pitchFamily="-105" charset="0"/>
                <a:ea typeface="ＭＳ Ｐゴシック" pitchFamily="-105" charset="-128"/>
              </a:rPr>
              <a:t>progresses toward building a common language among diverse groups to promote science-based</a:t>
            </a:r>
          </a:p>
          <a:p>
            <a:r>
              <a:rPr lang="en-US" b="1" smtClean="0">
                <a:latin typeface="Times" pitchFamily="-105" charset="0"/>
                <a:ea typeface="ＭＳ Ｐゴシック" pitchFamily="-105" charset="-128"/>
              </a:rPr>
              <a:t>ocean education and learning at the public level.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pitchFamily="-106" charset="0"/>
                <a:ea typeface="ＭＳ Ｐゴシック" pitchFamily="-65" charset="-128"/>
                <a:cs typeface="ＭＳ Ｐゴシック" pitchFamily="-65" charset="-128"/>
              </a:rPr>
              <a:t>The evaluation also sought to understand what participants learned from the cruises and what they wanted to know more about.  For the marine volunteers the evaluation also tried to understand how the volunteers might integrate the experience into their volunteer activities. </a:t>
            </a:r>
            <a:endParaRPr lang="en-US" dirty="0"/>
          </a:p>
        </p:txBody>
      </p:sp>
      <p:sp>
        <p:nvSpPr>
          <p:cNvPr id="4" name="Slide Number Placeholder 3"/>
          <p:cNvSpPr>
            <a:spLocks noGrp="1"/>
          </p:cNvSpPr>
          <p:nvPr>
            <p:ph type="sldNum" sz="quarter" idx="10"/>
          </p:nvPr>
        </p:nvSpPr>
        <p:spPr/>
        <p:txBody>
          <a:bodyPr/>
          <a:lstStyle/>
          <a:p>
            <a:pPr>
              <a:defRPr/>
            </a:pPr>
            <a:fld id="{4A5E50B9-C091-4ED0-A301-94140CFD1A13}" type="slidenum">
              <a:rPr lang="en-US" smtClean="0"/>
              <a:pPr>
                <a:defRPr/>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US" sz="1200" kern="1200" dirty="0" smtClean="0">
                <a:solidFill>
                  <a:schemeClr val="tx1"/>
                </a:solidFill>
                <a:latin typeface="Times" pitchFamily="-106" charset="0"/>
                <a:ea typeface="ＭＳ Ｐゴシック" pitchFamily="-65" charset="-128"/>
                <a:cs typeface="ＭＳ Ｐゴシック" pitchFamily="-65" charset="-128"/>
              </a:rPr>
              <a:t>Combined data from the seven individual cruises reported below shows that participants said they found the cruises to be very useful.  Overall, 83% rated the usefulness as either a 4 or 5</a:t>
            </a:r>
            <a:endParaRPr lang="en-US" dirty="0" smtClean="0">
              <a:latin typeface="Times" pitchFamily="-105" charset="0"/>
              <a:ea typeface="ＭＳ Ｐゴシック" pitchFamily="-10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US" sz="1200" kern="1200" dirty="0" smtClean="0">
                <a:solidFill>
                  <a:schemeClr val="tx1"/>
                </a:solidFill>
                <a:latin typeface="Times" pitchFamily="-106" charset="0"/>
                <a:ea typeface="ＭＳ Ｐゴシック" pitchFamily="-65" charset="-128"/>
                <a:cs typeface="ＭＳ Ｐゴシック" pitchFamily="-65" charset="-128"/>
              </a:rPr>
              <a:t>Combined data from the seven individual cruises reported below shows that participants said they found the cruises to be very useful.  Overall, 83% rated the usefulness as either a 4 or 5</a:t>
            </a:r>
            <a:endParaRPr lang="en-US" dirty="0" smtClean="0">
              <a:latin typeface="Times" pitchFamily="-105" charset="0"/>
              <a:ea typeface="ＭＳ Ｐゴシック" pitchFamily="-10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r>
              <a:rPr lang="en-US" sz="1200" kern="1200" dirty="0" smtClean="0">
                <a:solidFill>
                  <a:schemeClr val="tx1"/>
                </a:solidFill>
                <a:latin typeface="Times" pitchFamily="-106" charset="0"/>
                <a:ea typeface="ＭＳ Ｐゴシック" pitchFamily="-65" charset="-128"/>
                <a:cs typeface="ＭＳ Ｐゴシック" pitchFamily="-65" charset="-128"/>
              </a:rPr>
              <a:t>Cruise participants gained skills, knowledge, and an increased capacity to share </a:t>
            </a:r>
            <a:r>
              <a:rPr lang="en-US" sz="1200" i="1" kern="1200" dirty="0" smtClean="0">
                <a:solidFill>
                  <a:schemeClr val="tx1"/>
                </a:solidFill>
                <a:latin typeface="Times" pitchFamily="-106" charset="0"/>
                <a:ea typeface="ＭＳ Ｐゴシック" pitchFamily="-65" charset="-128"/>
                <a:cs typeface="ＭＳ Ｐゴシック" pitchFamily="-65" charset="-128"/>
              </a:rPr>
              <a:t>“Before running test or doing draws, etc.  Decide what you think you'll find; forming a hypothesis and then run test.  Upon completion relate back to hypothesis and interpret results” </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Volunteer on Citizen Science Symposium Cruise</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kern="1200" dirty="0" smtClean="0">
                <a:solidFill>
                  <a:schemeClr val="tx1"/>
                </a:solidFill>
                <a:latin typeface="Times" pitchFamily="-106" charset="0"/>
                <a:ea typeface="ＭＳ Ｐゴシック" pitchFamily="-65" charset="-128"/>
                <a:cs typeface="ＭＳ Ｐゴシック" pitchFamily="-65" charset="-128"/>
                <a:sym typeface="Wingdings 2"/>
              </a:rPr>
              <a:t></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“That basic testing and data collection will build data bases for indicators of trends - man made and natural.”</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Volunteer on Anacortes cruise</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kern="1200" dirty="0" smtClean="0">
                <a:solidFill>
                  <a:schemeClr val="tx1"/>
                </a:solidFill>
                <a:latin typeface="Times" pitchFamily="-106" charset="0"/>
                <a:ea typeface="ＭＳ Ｐゴシック" pitchFamily="-65" charset="-128"/>
                <a:cs typeface="ＭＳ Ｐゴシック" pitchFamily="-65" charset="-128"/>
                <a:sym typeface="Wingdings 2"/>
              </a:rPr>
              <a:t></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“Interactions and examination of many factors contribute to the overall picture of ocean health…. “</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-Volunteer on Seattle cruise</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kern="1200" dirty="0" smtClean="0">
                <a:solidFill>
                  <a:schemeClr val="tx1"/>
                </a:solidFill>
                <a:latin typeface="Times" pitchFamily="-106" charset="0"/>
                <a:ea typeface="ＭＳ Ｐゴシック" pitchFamily="-65" charset="-128"/>
                <a:cs typeface="ＭＳ Ｐゴシック" pitchFamily="-65" charset="-128"/>
                <a:sym typeface="Wingdings 2"/>
              </a:rPr>
              <a:t></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“how interconnected everything is and the importance of what we put down the drain”</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-Volunteer on Harbor </a:t>
            </a:r>
            <a:r>
              <a:rPr lang="en-US" sz="1200" i="1" kern="1200" dirty="0" err="1" smtClean="0">
                <a:solidFill>
                  <a:schemeClr val="tx1"/>
                </a:solidFill>
                <a:latin typeface="Times" pitchFamily="-106" charset="0"/>
                <a:ea typeface="ＭＳ Ｐゴシック" pitchFamily="-65" charset="-128"/>
                <a:cs typeface="ＭＳ Ｐゴシック" pitchFamily="-65" charset="-128"/>
              </a:rPr>
              <a:t>WildWatch</a:t>
            </a:r>
            <a:r>
              <a:rPr lang="en-US" sz="1200" i="1" kern="1200" dirty="0" smtClean="0">
                <a:solidFill>
                  <a:schemeClr val="tx1"/>
                </a:solidFill>
                <a:latin typeface="Times" pitchFamily="-106" charset="0"/>
                <a:ea typeface="ＭＳ Ｐゴシック" pitchFamily="-65" charset="-128"/>
                <a:cs typeface="ＭＳ Ｐゴシック" pitchFamily="-65" charset="-128"/>
              </a:rPr>
              <a:t> cruise</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kern="1200" dirty="0" smtClean="0">
                <a:solidFill>
                  <a:schemeClr val="tx1"/>
                </a:solidFill>
                <a:latin typeface="Times" pitchFamily="-106" charset="0"/>
                <a:ea typeface="ＭＳ Ｐゴシック" pitchFamily="-65" charset="-128"/>
                <a:cs typeface="ＭＳ Ｐゴシック" pitchFamily="-65" charset="-128"/>
                <a:sym typeface="Wingdings 2"/>
              </a:rPr>
              <a:t></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“I learned a lot about the chemical properties of the ocean; how they are different in the Puget Sound from the open ocean.  I learned more about plankton and their effects on the water.  There's a vast amount of things to study”</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kern="1200" dirty="0" smtClean="0">
                <a:solidFill>
                  <a:schemeClr val="tx1"/>
                </a:solidFill>
                <a:latin typeface="Times" pitchFamily="-106" charset="0"/>
                <a:ea typeface="ＭＳ Ｐゴシック" pitchFamily="-65" charset="-128"/>
                <a:cs typeface="ＭＳ Ｐゴシック" pitchFamily="-65" charset="-128"/>
              </a:rPr>
              <a:t> </a:t>
            </a:r>
          </a:p>
          <a:p>
            <a:r>
              <a:rPr lang="en-US" sz="1200" i="1" kern="1200" dirty="0" smtClean="0">
                <a:solidFill>
                  <a:schemeClr val="tx1"/>
                </a:solidFill>
                <a:latin typeface="Times" pitchFamily="-106" charset="0"/>
                <a:ea typeface="ＭＳ Ｐゴシック" pitchFamily="-65" charset="-128"/>
                <a:cs typeface="ＭＳ Ｐゴシック" pitchFamily="-65" charset="-128"/>
              </a:rPr>
              <a:t>“some of the current methods used to measure important data points and relevance of the data to different applications; water testing—what chemicals, salts, CO</a:t>
            </a:r>
            <a:r>
              <a:rPr lang="en-US" sz="1200" i="1" kern="1200" baseline="-25000" dirty="0" smtClean="0">
                <a:solidFill>
                  <a:schemeClr val="tx1"/>
                </a:solidFill>
                <a:latin typeface="Times" pitchFamily="-106" charset="0"/>
                <a:ea typeface="ＭＳ Ｐゴシック" pitchFamily="-65" charset="-128"/>
                <a:cs typeface="ＭＳ Ｐゴシック" pitchFamily="-65" charset="-128"/>
              </a:rPr>
              <a:t>2</a:t>
            </a:r>
            <a:r>
              <a:rPr lang="en-US" sz="1200" i="1" kern="1200" dirty="0" smtClean="0">
                <a:solidFill>
                  <a:schemeClr val="tx1"/>
                </a:solidFill>
                <a:latin typeface="Times" pitchFamily="-106" charset="0"/>
                <a:ea typeface="ＭＳ Ｐゴシック" pitchFamily="-65" charset="-128"/>
                <a:cs typeface="ＭＳ Ｐゴシック" pitchFamily="-65" charset="-128"/>
              </a:rPr>
              <a:t>, O</a:t>
            </a:r>
            <a:r>
              <a:rPr lang="en-US" sz="1200" i="1" kern="1200" baseline="-25000" dirty="0" smtClean="0">
                <a:solidFill>
                  <a:schemeClr val="tx1"/>
                </a:solidFill>
                <a:latin typeface="Times" pitchFamily="-106" charset="0"/>
                <a:ea typeface="ＭＳ Ｐゴシック" pitchFamily="-65" charset="-128"/>
                <a:cs typeface="ＭＳ Ｐゴシック" pitchFamily="-65" charset="-128"/>
              </a:rPr>
              <a:t>2</a:t>
            </a:r>
            <a:r>
              <a:rPr lang="en-US" sz="1200" i="1" kern="1200" dirty="0" smtClean="0">
                <a:solidFill>
                  <a:schemeClr val="tx1"/>
                </a:solidFill>
                <a:latin typeface="Times" pitchFamily="-106" charset="0"/>
                <a:ea typeface="ＭＳ Ｐゴシック" pitchFamily="-65" charset="-128"/>
                <a:cs typeface="ＭＳ Ｐゴシック" pitchFamily="-65" charset="-128"/>
              </a:rPr>
              <a:t>, temperature is in (sic)  the water”</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	-Volunteers on Seattle cruise </a:t>
            </a:r>
            <a:r>
              <a:rPr lang="en-US" sz="1200" kern="1200" dirty="0" smtClean="0">
                <a:solidFill>
                  <a:schemeClr val="tx1"/>
                </a:solidFill>
                <a:latin typeface="Times" pitchFamily="-106" charset="0"/>
                <a:ea typeface="ＭＳ Ｐゴシック" pitchFamily="-65" charset="-128"/>
                <a:cs typeface="ＭＳ Ｐゴシック" pitchFamily="-65" charset="-128"/>
              </a:rPr>
              <a:t> </a:t>
            </a:r>
          </a:p>
          <a:p>
            <a:r>
              <a:rPr lang="en-US" sz="1200" kern="1200" dirty="0" smtClean="0">
                <a:solidFill>
                  <a:schemeClr val="tx1"/>
                </a:solidFill>
                <a:latin typeface="Times" pitchFamily="-106" charset="0"/>
                <a:ea typeface="ＭＳ Ｐゴシック" pitchFamily="-65" charset="-128"/>
                <a:cs typeface="ＭＳ Ｐゴシック" pitchFamily="-65" charset="-128"/>
                <a:sym typeface="Wingdings 2"/>
              </a:rPr>
              <a:t></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“I learned about salinity, conductivity and many other properties of water and how/why they are relevant to an ecosystem.”</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 </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“About monitoring techniques and reasons for its relevance to Puget Sound.  I'm always amazed at how the public's so fascinated with larval stage animals and the </a:t>
            </a:r>
            <a:r>
              <a:rPr lang="en-US" sz="1200" i="1" kern="1200" dirty="0" err="1" smtClean="0">
                <a:solidFill>
                  <a:schemeClr val="tx1"/>
                </a:solidFill>
                <a:latin typeface="Times" pitchFamily="-106" charset="0"/>
                <a:ea typeface="ＭＳ Ｐゴシック" pitchFamily="-65" charset="-128"/>
                <a:cs typeface="ＭＳ Ｐゴシック" pitchFamily="-65" charset="-128"/>
              </a:rPr>
              <a:t>phyto</a:t>
            </a:r>
            <a:r>
              <a:rPr lang="en-US" sz="1200" i="1" kern="1200" dirty="0" smtClean="0">
                <a:solidFill>
                  <a:schemeClr val="tx1"/>
                </a:solidFill>
                <a:latin typeface="Times" pitchFamily="-106" charset="0"/>
                <a:ea typeface="ＭＳ Ｐゴシック" pitchFamily="-65" charset="-128"/>
                <a:cs typeface="ＭＳ Ｐゴシック" pitchFamily="-65" charset="-128"/>
              </a:rPr>
              <a:t>- and zoo plankton under the microscopes.”</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 </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-Volunteer Teen Naturalists</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kern="1200" dirty="0" smtClean="0">
                <a:solidFill>
                  <a:schemeClr val="tx1"/>
                </a:solidFill>
                <a:latin typeface="Times" pitchFamily="-106" charset="0"/>
                <a:ea typeface="ＭＳ Ｐゴシック" pitchFamily="-65" charset="-128"/>
                <a:cs typeface="ＭＳ Ｐゴシック" pitchFamily="-65" charset="-128"/>
                <a:sym typeface="Wingdings 2"/>
              </a:rPr>
              <a:t></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 </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 </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 </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kern="1200" dirty="0" smtClean="0">
                <a:solidFill>
                  <a:schemeClr val="tx1"/>
                </a:solidFill>
                <a:latin typeface="Times" pitchFamily="-106" charset="0"/>
                <a:ea typeface="ＭＳ Ｐゴシック" pitchFamily="-65" charset="-128"/>
                <a:cs typeface="ＭＳ Ｐゴシック" pitchFamily="-65" charset="-128"/>
              </a:rPr>
              <a:t>with the public.</a:t>
            </a:r>
            <a:endParaRPr lang="en-US" dirty="0" smtClean="0">
              <a:latin typeface="Times" pitchFamily="-105" charset="0"/>
              <a:ea typeface="ＭＳ Ｐゴシック" pitchFamily="-10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r>
              <a:rPr lang="en-US" sz="1200" kern="1200" dirty="0" smtClean="0">
                <a:solidFill>
                  <a:schemeClr val="tx1"/>
                </a:solidFill>
                <a:latin typeface="Times" pitchFamily="-106" charset="0"/>
                <a:ea typeface="ＭＳ Ｐゴシック" pitchFamily="-65" charset="-128"/>
                <a:cs typeface="ＭＳ Ｐゴシック" pitchFamily="-65" charset="-128"/>
              </a:rPr>
              <a:t>Cruise participants gained skills, knowledge, and an increased capacity to share </a:t>
            </a:r>
            <a:r>
              <a:rPr lang="en-US" sz="1200" i="1" kern="1200" dirty="0" smtClean="0">
                <a:solidFill>
                  <a:schemeClr val="tx1"/>
                </a:solidFill>
                <a:latin typeface="Times" pitchFamily="-106" charset="0"/>
                <a:ea typeface="ＭＳ Ｐゴシック" pitchFamily="-65" charset="-128"/>
                <a:cs typeface="ＭＳ Ｐゴシック" pitchFamily="-65" charset="-128"/>
              </a:rPr>
              <a:t>“Before running test or doing draws, etc.  Decide what you think you'll find; forming a hypothesis and then run test.  Upon completion relate back to hypothesis and interpret results” </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Volunteer on Citizen Science Symposium Cruise</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kern="1200" dirty="0" smtClean="0">
                <a:solidFill>
                  <a:schemeClr val="tx1"/>
                </a:solidFill>
                <a:latin typeface="Times" pitchFamily="-106" charset="0"/>
                <a:ea typeface="ＭＳ Ｐゴシック" pitchFamily="-65" charset="-128"/>
                <a:cs typeface="ＭＳ Ｐゴシック" pitchFamily="-65" charset="-128"/>
                <a:sym typeface="Wingdings 2"/>
              </a:rPr>
              <a:t></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“That basic testing and data collection will build data bases for indicators of trends - man made and natural.”</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Volunteer on Anacortes cruise</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kern="1200" dirty="0" smtClean="0">
                <a:solidFill>
                  <a:schemeClr val="tx1"/>
                </a:solidFill>
                <a:latin typeface="Times" pitchFamily="-106" charset="0"/>
                <a:ea typeface="ＭＳ Ｐゴシック" pitchFamily="-65" charset="-128"/>
                <a:cs typeface="ＭＳ Ｐゴシック" pitchFamily="-65" charset="-128"/>
                <a:sym typeface="Wingdings 2"/>
              </a:rPr>
              <a:t></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“Interactions and examination of many factors contribute to the overall picture of ocean health…. “</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-Volunteer on Seattle cruise</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kern="1200" dirty="0" smtClean="0">
                <a:solidFill>
                  <a:schemeClr val="tx1"/>
                </a:solidFill>
                <a:latin typeface="Times" pitchFamily="-106" charset="0"/>
                <a:ea typeface="ＭＳ Ｐゴシック" pitchFamily="-65" charset="-128"/>
                <a:cs typeface="ＭＳ Ｐゴシック" pitchFamily="-65" charset="-128"/>
                <a:sym typeface="Wingdings 2"/>
              </a:rPr>
              <a:t></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“how interconnected everything is and the importance of what we put down the drain”</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-Volunteer on Harbor </a:t>
            </a:r>
            <a:r>
              <a:rPr lang="en-US" sz="1200" i="1" kern="1200" dirty="0" err="1" smtClean="0">
                <a:solidFill>
                  <a:schemeClr val="tx1"/>
                </a:solidFill>
                <a:latin typeface="Times" pitchFamily="-106" charset="0"/>
                <a:ea typeface="ＭＳ Ｐゴシック" pitchFamily="-65" charset="-128"/>
                <a:cs typeface="ＭＳ Ｐゴシック" pitchFamily="-65" charset="-128"/>
              </a:rPr>
              <a:t>WildWatch</a:t>
            </a:r>
            <a:r>
              <a:rPr lang="en-US" sz="1200" i="1" kern="1200" dirty="0" smtClean="0">
                <a:solidFill>
                  <a:schemeClr val="tx1"/>
                </a:solidFill>
                <a:latin typeface="Times" pitchFamily="-106" charset="0"/>
                <a:ea typeface="ＭＳ Ｐゴシック" pitchFamily="-65" charset="-128"/>
                <a:cs typeface="ＭＳ Ｐゴシック" pitchFamily="-65" charset="-128"/>
              </a:rPr>
              <a:t> cruise</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kern="1200" dirty="0" smtClean="0">
                <a:solidFill>
                  <a:schemeClr val="tx1"/>
                </a:solidFill>
                <a:latin typeface="Times" pitchFamily="-106" charset="0"/>
                <a:ea typeface="ＭＳ Ｐゴシック" pitchFamily="-65" charset="-128"/>
                <a:cs typeface="ＭＳ Ｐゴシック" pitchFamily="-65" charset="-128"/>
                <a:sym typeface="Wingdings 2"/>
              </a:rPr>
              <a:t></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“I learned a lot about the chemical properties of the ocean; how they are different in the Puget Sound from the open ocean.  I learned more about plankton and their effects on the water.  There's a vast amount of things to study”</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kern="1200" dirty="0" smtClean="0">
                <a:solidFill>
                  <a:schemeClr val="tx1"/>
                </a:solidFill>
                <a:latin typeface="Times" pitchFamily="-106" charset="0"/>
                <a:ea typeface="ＭＳ Ｐゴシック" pitchFamily="-65" charset="-128"/>
                <a:cs typeface="ＭＳ Ｐゴシック" pitchFamily="-65" charset="-128"/>
              </a:rPr>
              <a:t> </a:t>
            </a:r>
          </a:p>
          <a:p>
            <a:r>
              <a:rPr lang="en-US" sz="1200" i="1" kern="1200" dirty="0" smtClean="0">
                <a:solidFill>
                  <a:schemeClr val="tx1"/>
                </a:solidFill>
                <a:latin typeface="Times" pitchFamily="-106" charset="0"/>
                <a:ea typeface="ＭＳ Ｐゴシック" pitchFamily="-65" charset="-128"/>
                <a:cs typeface="ＭＳ Ｐゴシック" pitchFamily="-65" charset="-128"/>
              </a:rPr>
              <a:t>“some of the current methods used to measure important data points and relevance of the data to different applications; water testing—what chemicals, salts, CO</a:t>
            </a:r>
            <a:r>
              <a:rPr lang="en-US" sz="1200" i="1" kern="1200" baseline="-25000" dirty="0" smtClean="0">
                <a:solidFill>
                  <a:schemeClr val="tx1"/>
                </a:solidFill>
                <a:latin typeface="Times" pitchFamily="-106" charset="0"/>
                <a:ea typeface="ＭＳ Ｐゴシック" pitchFamily="-65" charset="-128"/>
                <a:cs typeface="ＭＳ Ｐゴシック" pitchFamily="-65" charset="-128"/>
              </a:rPr>
              <a:t>2</a:t>
            </a:r>
            <a:r>
              <a:rPr lang="en-US" sz="1200" i="1" kern="1200" dirty="0" smtClean="0">
                <a:solidFill>
                  <a:schemeClr val="tx1"/>
                </a:solidFill>
                <a:latin typeface="Times" pitchFamily="-106" charset="0"/>
                <a:ea typeface="ＭＳ Ｐゴシック" pitchFamily="-65" charset="-128"/>
                <a:cs typeface="ＭＳ Ｐゴシック" pitchFamily="-65" charset="-128"/>
              </a:rPr>
              <a:t>, O</a:t>
            </a:r>
            <a:r>
              <a:rPr lang="en-US" sz="1200" i="1" kern="1200" baseline="-25000" dirty="0" smtClean="0">
                <a:solidFill>
                  <a:schemeClr val="tx1"/>
                </a:solidFill>
                <a:latin typeface="Times" pitchFamily="-106" charset="0"/>
                <a:ea typeface="ＭＳ Ｐゴシック" pitchFamily="-65" charset="-128"/>
                <a:cs typeface="ＭＳ Ｐゴシック" pitchFamily="-65" charset="-128"/>
              </a:rPr>
              <a:t>2</a:t>
            </a:r>
            <a:r>
              <a:rPr lang="en-US" sz="1200" i="1" kern="1200" dirty="0" smtClean="0">
                <a:solidFill>
                  <a:schemeClr val="tx1"/>
                </a:solidFill>
                <a:latin typeface="Times" pitchFamily="-106" charset="0"/>
                <a:ea typeface="ＭＳ Ｐゴシック" pitchFamily="-65" charset="-128"/>
                <a:cs typeface="ＭＳ Ｐゴシック" pitchFamily="-65" charset="-128"/>
              </a:rPr>
              <a:t>, temperature is in (sic)  the water”</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	-Volunteers on Seattle cruise </a:t>
            </a:r>
            <a:r>
              <a:rPr lang="en-US" sz="1200" kern="1200" dirty="0" smtClean="0">
                <a:solidFill>
                  <a:schemeClr val="tx1"/>
                </a:solidFill>
                <a:latin typeface="Times" pitchFamily="-106" charset="0"/>
                <a:ea typeface="ＭＳ Ｐゴシック" pitchFamily="-65" charset="-128"/>
                <a:cs typeface="ＭＳ Ｐゴシック" pitchFamily="-65" charset="-128"/>
              </a:rPr>
              <a:t> </a:t>
            </a:r>
          </a:p>
          <a:p>
            <a:r>
              <a:rPr lang="en-US" sz="1200" kern="1200" dirty="0" smtClean="0">
                <a:solidFill>
                  <a:schemeClr val="tx1"/>
                </a:solidFill>
                <a:latin typeface="Times" pitchFamily="-106" charset="0"/>
                <a:ea typeface="ＭＳ Ｐゴシック" pitchFamily="-65" charset="-128"/>
                <a:cs typeface="ＭＳ Ｐゴシック" pitchFamily="-65" charset="-128"/>
                <a:sym typeface="Wingdings 2"/>
              </a:rPr>
              <a:t></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“I learned about salinity, conductivity and many other properties of water and how/why they are relevant to an ecosystem.”</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 </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“About monitoring techniques and reasons for its relevance to Puget Sound.  I'm always amazed at how the public's so fascinated with larval stage animals and the </a:t>
            </a:r>
            <a:r>
              <a:rPr lang="en-US" sz="1200" i="1" kern="1200" dirty="0" err="1" smtClean="0">
                <a:solidFill>
                  <a:schemeClr val="tx1"/>
                </a:solidFill>
                <a:latin typeface="Times" pitchFamily="-106" charset="0"/>
                <a:ea typeface="ＭＳ Ｐゴシック" pitchFamily="-65" charset="-128"/>
                <a:cs typeface="ＭＳ Ｐゴシック" pitchFamily="-65" charset="-128"/>
              </a:rPr>
              <a:t>phyto</a:t>
            </a:r>
            <a:r>
              <a:rPr lang="en-US" sz="1200" i="1" kern="1200" dirty="0" smtClean="0">
                <a:solidFill>
                  <a:schemeClr val="tx1"/>
                </a:solidFill>
                <a:latin typeface="Times" pitchFamily="-106" charset="0"/>
                <a:ea typeface="ＭＳ Ｐゴシック" pitchFamily="-65" charset="-128"/>
                <a:cs typeface="ＭＳ Ｐゴシック" pitchFamily="-65" charset="-128"/>
              </a:rPr>
              <a:t>- and zoo plankton under the microscopes.”</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 </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-Volunteer Teen Naturalists</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kern="1200" dirty="0" smtClean="0">
                <a:solidFill>
                  <a:schemeClr val="tx1"/>
                </a:solidFill>
                <a:latin typeface="Times" pitchFamily="-106" charset="0"/>
                <a:ea typeface="ＭＳ Ｐゴシック" pitchFamily="-65" charset="-128"/>
                <a:cs typeface="ＭＳ Ｐゴシック" pitchFamily="-65" charset="-128"/>
                <a:sym typeface="Wingdings 2"/>
              </a:rPr>
              <a:t></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 </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 </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i="1" kern="1200" dirty="0" smtClean="0">
                <a:solidFill>
                  <a:schemeClr val="tx1"/>
                </a:solidFill>
                <a:latin typeface="Times" pitchFamily="-106" charset="0"/>
                <a:ea typeface="ＭＳ Ｐゴシック" pitchFamily="-65" charset="-128"/>
                <a:cs typeface="ＭＳ Ｐゴシック" pitchFamily="-65" charset="-128"/>
              </a:rPr>
              <a:t> </a:t>
            </a:r>
            <a:endParaRPr lang="en-US" sz="1200" kern="1200" dirty="0" smtClean="0">
              <a:solidFill>
                <a:schemeClr val="tx1"/>
              </a:solidFill>
              <a:latin typeface="Times" pitchFamily="-106" charset="0"/>
              <a:ea typeface="ＭＳ Ｐゴシック" pitchFamily="-65" charset="-128"/>
              <a:cs typeface="ＭＳ Ｐゴシック" pitchFamily="-65" charset="-128"/>
            </a:endParaRPr>
          </a:p>
          <a:p>
            <a:r>
              <a:rPr lang="en-US" sz="1200" kern="1200" dirty="0" smtClean="0">
                <a:solidFill>
                  <a:schemeClr val="tx1"/>
                </a:solidFill>
                <a:latin typeface="Times" pitchFamily="-106" charset="0"/>
                <a:ea typeface="ＭＳ Ｐゴシック" pitchFamily="-65" charset="-128"/>
                <a:cs typeface="ＭＳ Ｐゴシック" pitchFamily="-65" charset="-128"/>
              </a:rPr>
              <a:t>with the public.</a:t>
            </a:r>
            <a:endParaRPr lang="en-US" dirty="0" smtClean="0">
              <a:latin typeface="Times" pitchFamily="-105" charset="0"/>
              <a:ea typeface="ＭＳ Ｐゴシック" pitchFamily="-10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45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45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2057400"/>
            <a:ext cx="8229600" cy="3962400"/>
          </a:xfrm>
        </p:spPr>
        <p:txBody>
          <a:bodyPr>
            <a:normAutofit/>
          </a:bodyPr>
          <a:lstStyle/>
          <a:p>
            <a:pPr lvl="0"/>
            <a:endParaRPr lang="en-US" noProof="0" smtClean="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45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45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45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45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vmlDrawing" Target="../drawings/vmlDrawing2.v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oleObject" Target="../embeddings/oleObject2.bin"/><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3399"/>
        </a:solidFill>
        <a:effectLst/>
      </p:bgPr>
    </p:bg>
    <p:spTree>
      <p:nvGrpSpPr>
        <p:cNvPr id="1" name=""/>
        <p:cNvGrpSpPr/>
        <p:nvPr/>
      </p:nvGrpSpPr>
      <p:grpSpPr>
        <a:xfrm>
          <a:off x="0" y="0"/>
          <a:ext cx="0" cy="0"/>
          <a:chOff x="0" y="0"/>
          <a:chExt cx="0" cy="0"/>
        </a:xfrm>
      </p:grpSpPr>
      <p:grpSp>
        <p:nvGrpSpPr>
          <p:cNvPr id="1028" name="Group 6"/>
          <p:cNvGrpSpPr>
            <a:grpSpLocks/>
          </p:cNvGrpSpPr>
          <p:nvPr/>
        </p:nvGrpSpPr>
        <p:grpSpPr bwMode="auto">
          <a:xfrm>
            <a:off x="0" y="1460500"/>
            <a:ext cx="9144000" cy="46038"/>
            <a:chOff x="0" y="1613647"/>
            <a:chExt cx="9144000" cy="45291"/>
          </a:xfrm>
        </p:grpSpPr>
        <p:cxnSp>
          <p:nvCxnSpPr>
            <p:cNvPr id="5" name="Straight Connector 4"/>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2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Text Placeholder 2"/>
          <p:cNvSpPr>
            <a:spLocks noGrp="1"/>
          </p:cNvSpPr>
          <p:nvPr>
            <p:ph type="body" idx="1"/>
          </p:nvPr>
        </p:nvSpPr>
        <p:spPr bwMode="auto">
          <a:xfrm>
            <a:off x="457200" y="2057400"/>
            <a:ext cx="8229600"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1031" name="Group 15"/>
          <p:cNvGrpSpPr>
            <a:grpSpLocks/>
          </p:cNvGrpSpPr>
          <p:nvPr userDrawn="1"/>
        </p:nvGrpSpPr>
        <p:grpSpPr bwMode="auto">
          <a:xfrm>
            <a:off x="0" y="6318250"/>
            <a:ext cx="9144000" cy="539750"/>
            <a:chOff x="0" y="3980"/>
            <a:chExt cx="5760" cy="340"/>
          </a:xfrm>
        </p:grpSpPr>
        <p:sp>
          <p:nvSpPr>
            <p:cNvPr id="67591" name="Rectangle 7"/>
            <p:cNvSpPr>
              <a:spLocks noChangeArrowheads="1"/>
            </p:cNvSpPr>
            <p:nvPr userDrawn="1"/>
          </p:nvSpPr>
          <p:spPr bwMode="auto">
            <a:xfrm>
              <a:off x="0" y="3984"/>
              <a:ext cx="5760" cy="336"/>
            </a:xfrm>
            <a:prstGeom prst="rect">
              <a:avLst/>
            </a:prstGeom>
            <a:solidFill>
              <a:srgbClr val="0033D6"/>
            </a:solidFill>
            <a:ln w="9525">
              <a:noFill/>
              <a:miter lim="800000"/>
              <a:headEnd/>
              <a:tailEnd/>
            </a:ln>
            <a:effectLst/>
          </p:spPr>
          <p:txBody>
            <a:bodyPr wrap="none" anchor="ctr"/>
            <a:lstStyle/>
            <a:p>
              <a:pPr>
                <a:defRPr/>
              </a:pPr>
              <a:endParaRPr lang="en-US">
                <a:latin typeface="Times" pitchFamily="-65" charset="0"/>
                <a:ea typeface="ＭＳ Ｐゴシック" pitchFamily="34" charset="-128"/>
              </a:endParaRPr>
            </a:p>
          </p:txBody>
        </p:sp>
        <p:grpSp>
          <p:nvGrpSpPr>
            <p:cNvPr id="1033" name="Group 8"/>
            <p:cNvGrpSpPr>
              <a:grpSpLocks/>
            </p:cNvGrpSpPr>
            <p:nvPr userDrawn="1"/>
          </p:nvGrpSpPr>
          <p:grpSpPr bwMode="auto">
            <a:xfrm>
              <a:off x="4368" y="3984"/>
              <a:ext cx="1392" cy="336"/>
              <a:chOff x="4368" y="3984"/>
              <a:chExt cx="1392" cy="336"/>
            </a:xfrm>
          </p:grpSpPr>
          <p:pic>
            <p:nvPicPr>
              <p:cNvPr id="1037" name="Picture 9"/>
              <p:cNvPicPr>
                <a:picLocks noChangeAspect="1" noChangeArrowheads="1"/>
              </p:cNvPicPr>
              <p:nvPr/>
            </p:nvPicPr>
            <p:blipFill>
              <a:blip r:embed="rId15"/>
              <a:srcRect/>
              <a:stretch>
                <a:fillRect/>
              </a:stretch>
            </p:blipFill>
            <p:spPr bwMode="auto">
              <a:xfrm>
                <a:off x="4368" y="3984"/>
                <a:ext cx="912" cy="336"/>
              </a:xfrm>
              <a:prstGeom prst="rect">
                <a:avLst/>
              </a:prstGeom>
              <a:noFill/>
              <a:ln w="9525">
                <a:noFill/>
                <a:miter lim="800000"/>
                <a:headEnd/>
                <a:tailEnd/>
              </a:ln>
            </p:spPr>
          </p:pic>
          <p:graphicFrame>
            <p:nvGraphicFramePr>
              <p:cNvPr id="1026" name="Object 10"/>
              <p:cNvGraphicFramePr>
                <a:graphicFrameLocks noChangeAspect="1"/>
              </p:cNvGraphicFramePr>
              <p:nvPr/>
            </p:nvGraphicFramePr>
            <p:xfrm>
              <a:off x="5280" y="3984"/>
              <a:ext cx="480" cy="336"/>
            </p:xfrm>
            <a:graphic>
              <a:graphicData uri="http://schemas.openxmlformats.org/presentationml/2006/ole">
                <p:oleObj spid="_x0000_s1026" name="Photo Editor Photo" r:id="rId16" imgW="3486637" imgH="2742857" progId="">
                  <p:embed/>
                </p:oleObj>
              </a:graphicData>
            </a:graphic>
          </p:graphicFrame>
        </p:grpSp>
        <p:sp>
          <p:nvSpPr>
            <p:cNvPr id="67596" name="Text Box 12"/>
            <p:cNvSpPr txBox="1">
              <a:spLocks noChangeArrowheads="1"/>
            </p:cNvSpPr>
            <p:nvPr userDrawn="1"/>
          </p:nvSpPr>
          <p:spPr bwMode="auto">
            <a:xfrm>
              <a:off x="1344" y="4089"/>
              <a:ext cx="1968" cy="231"/>
            </a:xfrm>
            <a:prstGeom prst="rect">
              <a:avLst/>
            </a:prstGeom>
            <a:noFill/>
            <a:ln w="9525">
              <a:noFill/>
              <a:miter lim="800000"/>
              <a:headEnd/>
              <a:tailEnd/>
            </a:ln>
            <a:effectLst/>
          </p:spPr>
          <p:txBody>
            <a:bodyPr>
              <a:spAutoFit/>
            </a:bodyPr>
            <a:lstStyle/>
            <a:p>
              <a:pPr>
                <a:spcBef>
                  <a:spcPct val="50000"/>
                </a:spcBef>
                <a:defRPr/>
              </a:pPr>
              <a:r>
                <a:rPr lang="en-US" sz="1800" i="0">
                  <a:latin typeface="Arial" charset="0"/>
                  <a:ea typeface="ＭＳ Ｐゴシック" pitchFamily="34" charset="-128"/>
                </a:rPr>
                <a:t>Vancouver BC, July 2009</a:t>
              </a:r>
            </a:p>
          </p:txBody>
        </p:sp>
        <p:pic>
          <p:nvPicPr>
            <p:cNvPr id="1035" name="Picture 13" descr="NAME%20Headline%20crab2"/>
            <p:cNvPicPr>
              <a:picLocks noChangeAspect="1" noChangeArrowheads="1"/>
            </p:cNvPicPr>
            <p:nvPr userDrawn="1"/>
          </p:nvPicPr>
          <p:blipFill>
            <a:blip r:embed="rId17"/>
            <a:srcRect t="13846" r="74545" b="28966"/>
            <a:stretch>
              <a:fillRect/>
            </a:stretch>
          </p:blipFill>
          <p:spPr bwMode="auto">
            <a:xfrm>
              <a:off x="558" y="3980"/>
              <a:ext cx="768" cy="340"/>
            </a:xfrm>
            <a:prstGeom prst="rect">
              <a:avLst/>
            </a:prstGeom>
            <a:noFill/>
            <a:ln w="9525">
              <a:noFill/>
              <a:miter lim="800000"/>
              <a:headEnd/>
              <a:tailEnd/>
            </a:ln>
          </p:spPr>
        </p:pic>
        <p:sp>
          <p:nvSpPr>
            <p:cNvPr id="67598" name="Text Box 14"/>
            <p:cNvSpPr txBox="1">
              <a:spLocks noChangeArrowheads="1"/>
            </p:cNvSpPr>
            <p:nvPr userDrawn="1"/>
          </p:nvSpPr>
          <p:spPr bwMode="auto">
            <a:xfrm>
              <a:off x="0" y="4023"/>
              <a:ext cx="1680" cy="250"/>
            </a:xfrm>
            <a:prstGeom prst="rect">
              <a:avLst/>
            </a:prstGeom>
            <a:noFill/>
            <a:ln w="9525">
              <a:noFill/>
              <a:miter lim="800000"/>
              <a:headEnd/>
              <a:tailEnd/>
            </a:ln>
            <a:effectLst/>
          </p:spPr>
          <p:txBody>
            <a:bodyPr>
              <a:spAutoFit/>
            </a:bodyPr>
            <a:lstStyle/>
            <a:p>
              <a:pPr>
                <a:spcBef>
                  <a:spcPct val="50000"/>
                </a:spcBef>
                <a:defRPr/>
              </a:pPr>
              <a:r>
                <a:rPr lang="en-US" sz="2000" b="1" i="0">
                  <a:latin typeface="Times" pitchFamily="-65" charset="0"/>
                  <a:ea typeface="ＭＳ Ｐゴシック" pitchFamily="34" charset="-128"/>
                </a:rPr>
                <a:t>NAME</a:t>
              </a:r>
            </a:p>
          </p:txBody>
        </p:sp>
      </p:grpSp>
    </p:spTree>
  </p:cSld>
  <p:clrMap bg1="dk2" tx1="lt1" bg2="dk1" tx2="lt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 id="2147484566" r:id="rId12"/>
  </p:sldLayoutIdLst>
  <p:transition/>
  <p:timing>
    <p:tnLst>
      <p:par>
        <p:cTn id="1" dur="indefinite" restart="never" nodeType="tmRoot"/>
      </p:par>
    </p:tnLst>
  </p:timing>
  <p:hf sldNum="0" hdr="0" ftr="0"/>
  <p:txStyles>
    <p:titleStyle>
      <a:lvl1pPr algn="ctr" rtl="0" eaLnBrk="0" fontAlgn="base" hangingPunct="0">
        <a:spcBef>
          <a:spcPct val="0"/>
        </a:spcBef>
        <a:spcAft>
          <a:spcPct val="0"/>
        </a:spcAft>
        <a:defRPr sz="4800" b="1">
          <a:solidFill>
            <a:schemeClr val="tx1"/>
          </a:solidFill>
          <a:latin typeface="+mj-lt"/>
          <a:ea typeface="+mj-ea"/>
          <a:cs typeface="ＭＳ Ｐゴシック" pitchFamily="-105" charset="-128"/>
        </a:defRPr>
      </a:lvl1pPr>
      <a:lvl2pPr algn="ctr" rtl="0" eaLnBrk="0" fontAlgn="base" hangingPunct="0">
        <a:spcBef>
          <a:spcPct val="0"/>
        </a:spcBef>
        <a:spcAft>
          <a:spcPct val="0"/>
        </a:spcAft>
        <a:defRPr sz="4800" b="1">
          <a:solidFill>
            <a:schemeClr val="tx1"/>
          </a:solidFill>
          <a:latin typeface="Corbel" pitchFamily="34" charset="0"/>
          <a:ea typeface="ＭＳ Ｐゴシック" pitchFamily="34" charset="-128"/>
          <a:cs typeface="ＭＳ Ｐゴシック" pitchFamily="-105" charset="-128"/>
        </a:defRPr>
      </a:lvl2pPr>
      <a:lvl3pPr algn="ctr" rtl="0" eaLnBrk="0" fontAlgn="base" hangingPunct="0">
        <a:spcBef>
          <a:spcPct val="0"/>
        </a:spcBef>
        <a:spcAft>
          <a:spcPct val="0"/>
        </a:spcAft>
        <a:defRPr sz="4800" b="1">
          <a:solidFill>
            <a:schemeClr val="tx1"/>
          </a:solidFill>
          <a:latin typeface="Corbel" pitchFamily="34" charset="0"/>
          <a:ea typeface="ＭＳ Ｐゴシック" pitchFamily="34" charset="-128"/>
          <a:cs typeface="ＭＳ Ｐゴシック" pitchFamily="-105" charset="-128"/>
        </a:defRPr>
      </a:lvl3pPr>
      <a:lvl4pPr algn="ctr" rtl="0" eaLnBrk="0" fontAlgn="base" hangingPunct="0">
        <a:spcBef>
          <a:spcPct val="0"/>
        </a:spcBef>
        <a:spcAft>
          <a:spcPct val="0"/>
        </a:spcAft>
        <a:defRPr sz="4800" b="1">
          <a:solidFill>
            <a:schemeClr val="tx1"/>
          </a:solidFill>
          <a:latin typeface="Corbel" pitchFamily="34" charset="0"/>
          <a:ea typeface="ＭＳ Ｐゴシック" pitchFamily="34" charset="-128"/>
          <a:cs typeface="ＭＳ Ｐゴシック" pitchFamily="-105" charset="-128"/>
        </a:defRPr>
      </a:lvl4pPr>
      <a:lvl5pPr algn="ctr" rtl="0" eaLnBrk="0" fontAlgn="base" hangingPunct="0">
        <a:spcBef>
          <a:spcPct val="0"/>
        </a:spcBef>
        <a:spcAft>
          <a:spcPct val="0"/>
        </a:spcAft>
        <a:defRPr sz="4800" b="1">
          <a:solidFill>
            <a:schemeClr val="tx1"/>
          </a:solidFill>
          <a:latin typeface="Corbel" pitchFamily="34" charset="0"/>
          <a:ea typeface="ＭＳ Ｐゴシック" pitchFamily="34" charset="-128"/>
          <a:cs typeface="ＭＳ Ｐゴシック" pitchFamily="-105" charset="-128"/>
        </a:defRPr>
      </a:lvl5pPr>
      <a:lvl6pPr marL="457200" algn="ctr" rtl="0" eaLnBrk="0" fontAlgn="base" hangingPunct="0">
        <a:spcBef>
          <a:spcPct val="0"/>
        </a:spcBef>
        <a:spcAft>
          <a:spcPct val="0"/>
        </a:spcAft>
        <a:defRPr sz="4800" b="1">
          <a:solidFill>
            <a:schemeClr val="tx1"/>
          </a:solidFill>
          <a:latin typeface="Corbel" pitchFamily="34" charset="0"/>
          <a:ea typeface="ＭＳ Ｐゴシック" pitchFamily="34" charset="-128"/>
        </a:defRPr>
      </a:lvl6pPr>
      <a:lvl7pPr marL="914400" algn="ctr" rtl="0" eaLnBrk="0" fontAlgn="base" hangingPunct="0">
        <a:spcBef>
          <a:spcPct val="0"/>
        </a:spcBef>
        <a:spcAft>
          <a:spcPct val="0"/>
        </a:spcAft>
        <a:defRPr sz="4800" b="1">
          <a:solidFill>
            <a:schemeClr val="tx1"/>
          </a:solidFill>
          <a:latin typeface="Corbel" pitchFamily="34" charset="0"/>
          <a:ea typeface="ＭＳ Ｐゴシック" pitchFamily="34" charset="-128"/>
        </a:defRPr>
      </a:lvl7pPr>
      <a:lvl8pPr marL="1371600" algn="ctr" rtl="0" eaLnBrk="0" fontAlgn="base" hangingPunct="0">
        <a:spcBef>
          <a:spcPct val="0"/>
        </a:spcBef>
        <a:spcAft>
          <a:spcPct val="0"/>
        </a:spcAft>
        <a:defRPr sz="4800" b="1">
          <a:solidFill>
            <a:schemeClr val="tx1"/>
          </a:solidFill>
          <a:latin typeface="Corbel" pitchFamily="34" charset="0"/>
          <a:ea typeface="ＭＳ Ｐゴシック" pitchFamily="34" charset="-128"/>
        </a:defRPr>
      </a:lvl8pPr>
      <a:lvl9pPr marL="1828800" algn="ctr" rtl="0" eaLnBrk="0" fontAlgn="base" hangingPunct="0">
        <a:spcBef>
          <a:spcPct val="0"/>
        </a:spcBef>
        <a:spcAft>
          <a:spcPct val="0"/>
        </a:spcAft>
        <a:defRPr sz="4800" b="1">
          <a:solidFill>
            <a:schemeClr val="tx1"/>
          </a:solidFill>
          <a:latin typeface="Corbel" pitchFamily="34" charset="0"/>
          <a:ea typeface="ＭＳ Ｐゴシック" pitchFamily="34" charset="-128"/>
        </a:defRPr>
      </a:lvl9pPr>
    </p:titleStyle>
    <p:bodyStyle>
      <a:lvl1pPr marL="342900" indent="-342900" algn="l" rtl="0" eaLnBrk="0" fontAlgn="base" hangingPunct="0">
        <a:spcBef>
          <a:spcPct val="20000"/>
        </a:spcBef>
        <a:spcAft>
          <a:spcPct val="0"/>
        </a:spcAft>
        <a:buClr>
          <a:schemeClr val="accent1"/>
        </a:buClr>
        <a:buSzPct val="90000"/>
        <a:buFont typeface="Wingdings" pitchFamily="-105" charset="2"/>
        <a:buChar char=""/>
        <a:defRPr sz="2400" b="1">
          <a:solidFill>
            <a:schemeClr val="tx1"/>
          </a:solidFill>
          <a:latin typeface="+mn-lt"/>
          <a:ea typeface="+mn-ea"/>
          <a:cs typeface="ＭＳ Ｐゴシック" pitchFamily="-105" charset="-128"/>
        </a:defRPr>
      </a:lvl1pPr>
      <a:lvl2pPr marL="685800" indent="-336550" algn="l" rtl="0" eaLnBrk="0" fontAlgn="base" hangingPunct="0">
        <a:spcBef>
          <a:spcPct val="20000"/>
        </a:spcBef>
        <a:spcAft>
          <a:spcPct val="0"/>
        </a:spcAft>
        <a:buClr>
          <a:schemeClr val="accent2"/>
        </a:buClr>
        <a:buSzPct val="90000"/>
        <a:buFont typeface="Wingdings" pitchFamily="-105" charset="2"/>
        <a:buChar char=""/>
        <a:defRPr sz="2200" b="1">
          <a:solidFill>
            <a:schemeClr val="tx1"/>
          </a:solidFill>
          <a:latin typeface="+mn-lt"/>
          <a:ea typeface="+mn-ea"/>
        </a:defRPr>
      </a:lvl2pPr>
      <a:lvl3pPr marL="1035050" indent="-349250" algn="l" rtl="0" eaLnBrk="0" fontAlgn="base" hangingPunct="0">
        <a:spcBef>
          <a:spcPct val="20000"/>
        </a:spcBef>
        <a:spcAft>
          <a:spcPct val="0"/>
        </a:spcAft>
        <a:buClr>
          <a:schemeClr val="accent1"/>
        </a:buClr>
        <a:buSzPct val="90000"/>
        <a:buFont typeface="Wingdings" pitchFamily="-105" charset="2"/>
        <a:buChar char=""/>
        <a:defRPr sz="2000" b="1">
          <a:solidFill>
            <a:schemeClr val="tx1"/>
          </a:solidFill>
          <a:latin typeface="+mn-lt"/>
          <a:ea typeface="+mn-ea"/>
        </a:defRPr>
      </a:lvl3pPr>
      <a:lvl4pPr marL="1371600" indent="-336550" algn="l" rtl="0" eaLnBrk="0" fontAlgn="base" hangingPunct="0">
        <a:spcBef>
          <a:spcPct val="20000"/>
        </a:spcBef>
        <a:spcAft>
          <a:spcPct val="0"/>
        </a:spcAft>
        <a:buClr>
          <a:schemeClr val="accent2"/>
        </a:buClr>
        <a:buSzPct val="90000"/>
        <a:buFont typeface="Wingdings" pitchFamily="-105" charset="2"/>
        <a:buChar char=""/>
        <a:defRPr sz="2000" b="1">
          <a:solidFill>
            <a:schemeClr val="tx1"/>
          </a:solidFill>
          <a:latin typeface="+mn-lt"/>
          <a:ea typeface="+mn-ea"/>
        </a:defRPr>
      </a:lvl4pPr>
      <a:lvl5pPr marL="1720850" indent="-349250" algn="l" rtl="0" eaLnBrk="0" fontAlgn="base" hangingPunct="0">
        <a:spcBef>
          <a:spcPct val="20000"/>
        </a:spcBef>
        <a:spcAft>
          <a:spcPct val="0"/>
        </a:spcAft>
        <a:buClr>
          <a:schemeClr val="accent1"/>
        </a:buClr>
        <a:buSzPct val="90000"/>
        <a:buFont typeface="Wingdings" pitchFamily="-105" charset="2"/>
        <a:buChar char=""/>
        <a:defRPr sz="2000" b="1">
          <a:solidFill>
            <a:schemeClr val="tx1"/>
          </a:solidFill>
          <a:latin typeface="+mn-lt"/>
          <a:ea typeface="+mn-ea"/>
        </a:defRPr>
      </a:lvl5pPr>
      <a:lvl6pPr marL="2178050" indent="-349250" algn="l" rtl="0" eaLnBrk="0" fontAlgn="base" hangingPunct="0">
        <a:spcBef>
          <a:spcPct val="20000"/>
        </a:spcBef>
        <a:spcAft>
          <a:spcPct val="0"/>
        </a:spcAft>
        <a:buClr>
          <a:schemeClr val="accent1"/>
        </a:buClr>
        <a:buSzPct val="90000"/>
        <a:buFont typeface="Wingdings" pitchFamily="2" charset="2"/>
        <a:buChar char=""/>
        <a:defRPr sz="2000" b="1">
          <a:solidFill>
            <a:schemeClr val="tx1"/>
          </a:solidFill>
          <a:latin typeface="+mn-lt"/>
          <a:ea typeface="+mn-ea"/>
        </a:defRPr>
      </a:lvl6pPr>
      <a:lvl7pPr marL="2635250" indent="-349250" algn="l" rtl="0" eaLnBrk="0" fontAlgn="base" hangingPunct="0">
        <a:spcBef>
          <a:spcPct val="20000"/>
        </a:spcBef>
        <a:spcAft>
          <a:spcPct val="0"/>
        </a:spcAft>
        <a:buClr>
          <a:schemeClr val="accent1"/>
        </a:buClr>
        <a:buSzPct val="90000"/>
        <a:buFont typeface="Wingdings" pitchFamily="2" charset="2"/>
        <a:buChar char=""/>
        <a:defRPr sz="2000" b="1">
          <a:solidFill>
            <a:schemeClr val="tx1"/>
          </a:solidFill>
          <a:latin typeface="+mn-lt"/>
          <a:ea typeface="+mn-ea"/>
        </a:defRPr>
      </a:lvl7pPr>
      <a:lvl8pPr marL="3092450" indent="-349250" algn="l" rtl="0" eaLnBrk="0" fontAlgn="base" hangingPunct="0">
        <a:spcBef>
          <a:spcPct val="20000"/>
        </a:spcBef>
        <a:spcAft>
          <a:spcPct val="0"/>
        </a:spcAft>
        <a:buClr>
          <a:schemeClr val="accent1"/>
        </a:buClr>
        <a:buSzPct val="90000"/>
        <a:buFont typeface="Wingdings" pitchFamily="2" charset="2"/>
        <a:buChar char=""/>
        <a:defRPr sz="2000" b="1">
          <a:solidFill>
            <a:schemeClr val="tx1"/>
          </a:solidFill>
          <a:latin typeface="+mn-lt"/>
          <a:ea typeface="+mn-ea"/>
        </a:defRPr>
      </a:lvl8pPr>
      <a:lvl9pPr marL="3549650" indent="-349250" algn="l" rtl="0" eaLnBrk="0" fontAlgn="base" hangingPunct="0">
        <a:spcBef>
          <a:spcPct val="20000"/>
        </a:spcBef>
        <a:spcAft>
          <a:spcPct val="0"/>
        </a:spcAft>
        <a:buClr>
          <a:schemeClr val="accent1"/>
        </a:buClr>
        <a:buSzPct val="90000"/>
        <a:buFont typeface="Wingdings" pitchFamily="2" charset="2"/>
        <a:buChar char=""/>
        <a:defRPr sz="2000" b="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99"/>
        </a:solidFill>
        <a:effectLst/>
      </p:bgPr>
    </p:bg>
    <p:spTree>
      <p:nvGrpSpPr>
        <p:cNvPr id="1" name=""/>
        <p:cNvGrpSpPr/>
        <p:nvPr/>
      </p:nvGrpSpPr>
      <p:grpSpPr>
        <a:xfrm>
          <a:off x="0" y="0"/>
          <a:ext cx="0" cy="0"/>
          <a:chOff x="0" y="0"/>
          <a:chExt cx="0" cy="0"/>
        </a:xfrm>
      </p:grpSpPr>
      <p:grpSp>
        <p:nvGrpSpPr>
          <p:cNvPr id="28674" name="Group 6"/>
          <p:cNvGrpSpPr>
            <a:grpSpLocks/>
          </p:cNvGrpSpPr>
          <p:nvPr/>
        </p:nvGrpSpPr>
        <p:grpSpPr bwMode="auto">
          <a:xfrm>
            <a:off x="0" y="1460500"/>
            <a:ext cx="9144000" cy="46038"/>
            <a:chOff x="0" y="1613647"/>
            <a:chExt cx="9144000" cy="45291"/>
          </a:xfrm>
        </p:grpSpPr>
        <p:cxnSp>
          <p:nvCxnSpPr>
            <p:cNvPr id="5" name="Straight Connector 4"/>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675"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6" name="Text Placeholder 2"/>
          <p:cNvSpPr>
            <a:spLocks noGrp="1"/>
          </p:cNvSpPr>
          <p:nvPr>
            <p:ph type="body" idx="1"/>
          </p:nvPr>
        </p:nvSpPr>
        <p:spPr bwMode="auto">
          <a:xfrm>
            <a:off x="457200" y="2057400"/>
            <a:ext cx="8229600"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ransition/>
  <p:timing>
    <p:tnLst>
      <p:par>
        <p:cTn id="1" dur="indefinite" restart="never" nodeType="tmRoot"/>
      </p:par>
    </p:tnLst>
  </p:timing>
  <p:hf sldNum="0" hdr="0" ftr="0"/>
  <p:txStyles>
    <p:titleStyle>
      <a:lvl1pPr algn="ctr" rtl="0" eaLnBrk="0" fontAlgn="base" hangingPunct="0">
        <a:spcBef>
          <a:spcPct val="0"/>
        </a:spcBef>
        <a:spcAft>
          <a:spcPct val="0"/>
        </a:spcAft>
        <a:defRPr sz="4800" b="1">
          <a:solidFill>
            <a:schemeClr val="tx1"/>
          </a:solidFill>
          <a:latin typeface="+mj-lt"/>
          <a:ea typeface="+mj-ea"/>
          <a:cs typeface="ＭＳ Ｐゴシック" pitchFamily="-105" charset="-128"/>
        </a:defRPr>
      </a:lvl1pPr>
      <a:lvl2pPr algn="ctr" rtl="0" eaLnBrk="0" fontAlgn="base" hangingPunct="0">
        <a:spcBef>
          <a:spcPct val="0"/>
        </a:spcBef>
        <a:spcAft>
          <a:spcPct val="0"/>
        </a:spcAft>
        <a:defRPr sz="4800" b="1">
          <a:solidFill>
            <a:schemeClr val="tx1"/>
          </a:solidFill>
          <a:latin typeface="Corbel" pitchFamily="34" charset="0"/>
          <a:ea typeface="ＭＳ Ｐゴシック" pitchFamily="34" charset="-128"/>
          <a:cs typeface="ＭＳ Ｐゴシック" pitchFamily="-105" charset="-128"/>
        </a:defRPr>
      </a:lvl2pPr>
      <a:lvl3pPr algn="ctr" rtl="0" eaLnBrk="0" fontAlgn="base" hangingPunct="0">
        <a:spcBef>
          <a:spcPct val="0"/>
        </a:spcBef>
        <a:spcAft>
          <a:spcPct val="0"/>
        </a:spcAft>
        <a:defRPr sz="4800" b="1">
          <a:solidFill>
            <a:schemeClr val="tx1"/>
          </a:solidFill>
          <a:latin typeface="Corbel" pitchFamily="34" charset="0"/>
          <a:ea typeface="ＭＳ Ｐゴシック" pitchFamily="34" charset="-128"/>
          <a:cs typeface="ＭＳ Ｐゴシック" pitchFamily="-105" charset="-128"/>
        </a:defRPr>
      </a:lvl3pPr>
      <a:lvl4pPr algn="ctr" rtl="0" eaLnBrk="0" fontAlgn="base" hangingPunct="0">
        <a:spcBef>
          <a:spcPct val="0"/>
        </a:spcBef>
        <a:spcAft>
          <a:spcPct val="0"/>
        </a:spcAft>
        <a:defRPr sz="4800" b="1">
          <a:solidFill>
            <a:schemeClr val="tx1"/>
          </a:solidFill>
          <a:latin typeface="Corbel" pitchFamily="34" charset="0"/>
          <a:ea typeface="ＭＳ Ｐゴシック" pitchFamily="34" charset="-128"/>
          <a:cs typeface="ＭＳ Ｐゴシック" pitchFamily="-105" charset="-128"/>
        </a:defRPr>
      </a:lvl4pPr>
      <a:lvl5pPr algn="ctr" rtl="0" eaLnBrk="0" fontAlgn="base" hangingPunct="0">
        <a:spcBef>
          <a:spcPct val="0"/>
        </a:spcBef>
        <a:spcAft>
          <a:spcPct val="0"/>
        </a:spcAft>
        <a:defRPr sz="4800" b="1">
          <a:solidFill>
            <a:schemeClr val="tx1"/>
          </a:solidFill>
          <a:latin typeface="Corbel" pitchFamily="34" charset="0"/>
          <a:ea typeface="ＭＳ Ｐゴシック" pitchFamily="34" charset="-128"/>
          <a:cs typeface="ＭＳ Ｐゴシック" pitchFamily="-105" charset="-128"/>
        </a:defRPr>
      </a:lvl5pPr>
      <a:lvl6pPr marL="457200" algn="ctr" rtl="0" eaLnBrk="0" fontAlgn="base" hangingPunct="0">
        <a:spcBef>
          <a:spcPct val="0"/>
        </a:spcBef>
        <a:spcAft>
          <a:spcPct val="0"/>
        </a:spcAft>
        <a:defRPr sz="4800" b="1">
          <a:solidFill>
            <a:schemeClr val="tx1"/>
          </a:solidFill>
          <a:latin typeface="Corbel" pitchFamily="34" charset="0"/>
          <a:ea typeface="ＭＳ Ｐゴシック" pitchFamily="34" charset="-128"/>
        </a:defRPr>
      </a:lvl6pPr>
      <a:lvl7pPr marL="914400" algn="ctr" rtl="0" eaLnBrk="0" fontAlgn="base" hangingPunct="0">
        <a:spcBef>
          <a:spcPct val="0"/>
        </a:spcBef>
        <a:spcAft>
          <a:spcPct val="0"/>
        </a:spcAft>
        <a:defRPr sz="4800" b="1">
          <a:solidFill>
            <a:schemeClr val="tx1"/>
          </a:solidFill>
          <a:latin typeface="Corbel" pitchFamily="34" charset="0"/>
          <a:ea typeface="ＭＳ Ｐゴシック" pitchFamily="34" charset="-128"/>
        </a:defRPr>
      </a:lvl7pPr>
      <a:lvl8pPr marL="1371600" algn="ctr" rtl="0" eaLnBrk="0" fontAlgn="base" hangingPunct="0">
        <a:spcBef>
          <a:spcPct val="0"/>
        </a:spcBef>
        <a:spcAft>
          <a:spcPct val="0"/>
        </a:spcAft>
        <a:defRPr sz="4800" b="1">
          <a:solidFill>
            <a:schemeClr val="tx1"/>
          </a:solidFill>
          <a:latin typeface="Corbel" pitchFamily="34" charset="0"/>
          <a:ea typeface="ＭＳ Ｐゴシック" pitchFamily="34" charset="-128"/>
        </a:defRPr>
      </a:lvl8pPr>
      <a:lvl9pPr marL="1828800" algn="ctr" rtl="0" eaLnBrk="0" fontAlgn="base" hangingPunct="0">
        <a:spcBef>
          <a:spcPct val="0"/>
        </a:spcBef>
        <a:spcAft>
          <a:spcPct val="0"/>
        </a:spcAft>
        <a:defRPr sz="4800" b="1">
          <a:solidFill>
            <a:schemeClr val="tx1"/>
          </a:solidFill>
          <a:latin typeface="Corbel" pitchFamily="34" charset="0"/>
          <a:ea typeface="ＭＳ Ｐゴシック" pitchFamily="34" charset="-128"/>
        </a:defRPr>
      </a:lvl9pPr>
    </p:titleStyle>
    <p:bodyStyle>
      <a:lvl1pPr marL="342900" indent="-342900" algn="l" rtl="0" eaLnBrk="0" fontAlgn="base" hangingPunct="0">
        <a:spcBef>
          <a:spcPct val="20000"/>
        </a:spcBef>
        <a:spcAft>
          <a:spcPct val="0"/>
        </a:spcAft>
        <a:buClr>
          <a:schemeClr val="accent1"/>
        </a:buClr>
        <a:buSzPct val="90000"/>
        <a:buFont typeface="Wingdings" pitchFamily="-105" charset="2"/>
        <a:buChar char=""/>
        <a:defRPr sz="2400" b="1">
          <a:solidFill>
            <a:schemeClr val="tx1"/>
          </a:solidFill>
          <a:latin typeface="+mn-lt"/>
          <a:ea typeface="+mn-ea"/>
          <a:cs typeface="ＭＳ Ｐゴシック" pitchFamily="-105" charset="-128"/>
        </a:defRPr>
      </a:lvl1pPr>
      <a:lvl2pPr marL="685800" indent="-336550" algn="l" rtl="0" eaLnBrk="0" fontAlgn="base" hangingPunct="0">
        <a:spcBef>
          <a:spcPct val="20000"/>
        </a:spcBef>
        <a:spcAft>
          <a:spcPct val="0"/>
        </a:spcAft>
        <a:buClr>
          <a:schemeClr val="accent2"/>
        </a:buClr>
        <a:buSzPct val="90000"/>
        <a:buFont typeface="Wingdings" pitchFamily="-105" charset="2"/>
        <a:buChar char=""/>
        <a:defRPr sz="2200" b="1">
          <a:solidFill>
            <a:schemeClr val="tx1"/>
          </a:solidFill>
          <a:latin typeface="+mn-lt"/>
          <a:ea typeface="+mn-ea"/>
        </a:defRPr>
      </a:lvl2pPr>
      <a:lvl3pPr marL="1035050" indent="-349250" algn="l" rtl="0" eaLnBrk="0" fontAlgn="base" hangingPunct="0">
        <a:spcBef>
          <a:spcPct val="20000"/>
        </a:spcBef>
        <a:spcAft>
          <a:spcPct val="0"/>
        </a:spcAft>
        <a:buClr>
          <a:schemeClr val="accent1"/>
        </a:buClr>
        <a:buSzPct val="90000"/>
        <a:buFont typeface="Wingdings" pitchFamily="-105" charset="2"/>
        <a:buChar char=""/>
        <a:defRPr sz="2000" b="1">
          <a:solidFill>
            <a:schemeClr val="tx1"/>
          </a:solidFill>
          <a:latin typeface="+mn-lt"/>
          <a:ea typeface="+mn-ea"/>
        </a:defRPr>
      </a:lvl3pPr>
      <a:lvl4pPr marL="1371600" indent="-336550" algn="l" rtl="0" eaLnBrk="0" fontAlgn="base" hangingPunct="0">
        <a:spcBef>
          <a:spcPct val="20000"/>
        </a:spcBef>
        <a:spcAft>
          <a:spcPct val="0"/>
        </a:spcAft>
        <a:buClr>
          <a:schemeClr val="accent2"/>
        </a:buClr>
        <a:buSzPct val="90000"/>
        <a:buFont typeface="Wingdings" pitchFamily="-105" charset="2"/>
        <a:buChar char=""/>
        <a:defRPr sz="2000" b="1">
          <a:solidFill>
            <a:schemeClr val="tx1"/>
          </a:solidFill>
          <a:latin typeface="+mn-lt"/>
          <a:ea typeface="+mn-ea"/>
        </a:defRPr>
      </a:lvl4pPr>
      <a:lvl5pPr marL="1720850" indent="-349250" algn="l" rtl="0" eaLnBrk="0" fontAlgn="base" hangingPunct="0">
        <a:spcBef>
          <a:spcPct val="20000"/>
        </a:spcBef>
        <a:spcAft>
          <a:spcPct val="0"/>
        </a:spcAft>
        <a:buClr>
          <a:schemeClr val="accent1"/>
        </a:buClr>
        <a:buSzPct val="90000"/>
        <a:buFont typeface="Wingdings" pitchFamily="-105" charset="2"/>
        <a:buChar char=""/>
        <a:defRPr sz="2000" b="1">
          <a:solidFill>
            <a:schemeClr val="tx1"/>
          </a:solidFill>
          <a:latin typeface="+mn-lt"/>
          <a:ea typeface="+mn-ea"/>
        </a:defRPr>
      </a:lvl5pPr>
      <a:lvl6pPr marL="2178050" indent="-349250" algn="l" rtl="0" eaLnBrk="0" fontAlgn="base" hangingPunct="0">
        <a:spcBef>
          <a:spcPct val="20000"/>
        </a:spcBef>
        <a:spcAft>
          <a:spcPct val="0"/>
        </a:spcAft>
        <a:buClr>
          <a:schemeClr val="accent1"/>
        </a:buClr>
        <a:buSzPct val="90000"/>
        <a:buFont typeface="Wingdings" pitchFamily="2" charset="2"/>
        <a:buChar char=""/>
        <a:defRPr sz="2000" b="1">
          <a:solidFill>
            <a:schemeClr val="tx1"/>
          </a:solidFill>
          <a:latin typeface="+mn-lt"/>
          <a:ea typeface="+mn-ea"/>
        </a:defRPr>
      </a:lvl6pPr>
      <a:lvl7pPr marL="2635250" indent="-349250" algn="l" rtl="0" eaLnBrk="0" fontAlgn="base" hangingPunct="0">
        <a:spcBef>
          <a:spcPct val="20000"/>
        </a:spcBef>
        <a:spcAft>
          <a:spcPct val="0"/>
        </a:spcAft>
        <a:buClr>
          <a:schemeClr val="accent1"/>
        </a:buClr>
        <a:buSzPct val="90000"/>
        <a:buFont typeface="Wingdings" pitchFamily="2" charset="2"/>
        <a:buChar char=""/>
        <a:defRPr sz="2000" b="1">
          <a:solidFill>
            <a:schemeClr val="tx1"/>
          </a:solidFill>
          <a:latin typeface="+mn-lt"/>
          <a:ea typeface="+mn-ea"/>
        </a:defRPr>
      </a:lvl7pPr>
      <a:lvl8pPr marL="3092450" indent="-349250" algn="l" rtl="0" eaLnBrk="0" fontAlgn="base" hangingPunct="0">
        <a:spcBef>
          <a:spcPct val="20000"/>
        </a:spcBef>
        <a:spcAft>
          <a:spcPct val="0"/>
        </a:spcAft>
        <a:buClr>
          <a:schemeClr val="accent1"/>
        </a:buClr>
        <a:buSzPct val="90000"/>
        <a:buFont typeface="Wingdings" pitchFamily="2" charset="2"/>
        <a:buChar char=""/>
        <a:defRPr sz="2000" b="1">
          <a:solidFill>
            <a:schemeClr val="tx1"/>
          </a:solidFill>
          <a:latin typeface="+mn-lt"/>
          <a:ea typeface="+mn-ea"/>
        </a:defRPr>
      </a:lvl8pPr>
      <a:lvl9pPr marL="3549650" indent="-349250" algn="l" rtl="0" eaLnBrk="0" fontAlgn="base" hangingPunct="0">
        <a:spcBef>
          <a:spcPct val="20000"/>
        </a:spcBef>
        <a:spcAft>
          <a:spcPct val="0"/>
        </a:spcAft>
        <a:buClr>
          <a:schemeClr val="accent1"/>
        </a:buClr>
        <a:buSzPct val="90000"/>
        <a:buFont typeface="Wingdings" pitchFamily="2" charset="2"/>
        <a:buChar char=""/>
        <a:defRPr sz="2000" b="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399"/>
        </a:solidFill>
        <a:effectLst/>
      </p:bgPr>
    </p:bg>
    <p:spTree>
      <p:nvGrpSpPr>
        <p:cNvPr id="1" name=""/>
        <p:cNvGrpSpPr/>
        <p:nvPr/>
      </p:nvGrpSpPr>
      <p:grpSpPr>
        <a:xfrm>
          <a:off x="0" y="0"/>
          <a:ext cx="0" cy="0"/>
          <a:chOff x="0" y="0"/>
          <a:chExt cx="0" cy="0"/>
        </a:xfrm>
      </p:grpSpPr>
      <p:sp>
        <p:nvSpPr>
          <p:cNvPr id="205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Text Placeholder 2"/>
          <p:cNvSpPr>
            <a:spLocks noGrp="1"/>
          </p:cNvSpPr>
          <p:nvPr>
            <p:ph type="body" idx="1"/>
          </p:nvPr>
        </p:nvSpPr>
        <p:spPr bwMode="auto">
          <a:xfrm>
            <a:off x="457200" y="2057400"/>
            <a:ext cx="8229600"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2054" name="Group 13"/>
          <p:cNvGrpSpPr>
            <a:grpSpLocks/>
          </p:cNvGrpSpPr>
          <p:nvPr userDrawn="1"/>
        </p:nvGrpSpPr>
        <p:grpSpPr bwMode="auto">
          <a:xfrm>
            <a:off x="0" y="6318250"/>
            <a:ext cx="9144000" cy="539750"/>
            <a:chOff x="0" y="3980"/>
            <a:chExt cx="5760" cy="340"/>
          </a:xfrm>
        </p:grpSpPr>
        <p:sp>
          <p:nvSpPr>
            <p:cNvPr id="136206" name="Rectangle 14"/>
            <p:cNvSpPr>
              <a:spLocks noChangeArrowheads="1"/>
            </p:cNvSpPr>
            <p:nvPr userDrawn="1"/>
          </p:nvSpPr>
          <p:spPr bwMode="auto">
            <a:xfrm>
              <a:off x="0" y="3984"/>
              <a:ext cx="5760" cy="336"/>
            </a:xfrm>
            <a:prstGeom prst="rect">
              <a:avLst/>
            </a:prstGeom>
            <a:solidFill>
              <a:srgbClr val="0033D6"/>
            </a:solidFill>
            <a:ln w="9525">
              <a:noFill/>
              <a:miter lim="800000"/>
              <a:headEnd/>
              <a:tailEnd/>
            </a:ln>
            <a:effectLst/>
          </p:spPr>
          <p:txBody>
            <a:bodyPr wrap="none" anchor="ctr"/>
            <a:lstStyle/>
            <a:p>
              <a:pPr>
                <a:defRPr/>
              </a:pPr>
              <a:endParaRPr lang="en-US">
                <a:latin typeface="Times" pitchFamily="-65" charset="0"/>
                <a:ea typeface="ＭＳ Ｐゴシック" pitchFamily="34" charset="-128"/>
              </a:endParaRPr>
            </a:p>
          </p:txBody>
        </p:sp>
        <p:grpSp>
          <p:nvGrpSpPr>
            <p:cNvPr id="2056" name="Group 15"/>
            <p:cNvGrpSpPr>
              <a:grpSpLocks/>
            </p:cNvGrpSpPr>
            <p:nvPr userDrawn="1"/>
          </p:nvGrpSpPr>
          <p:grpSpPr bwMode="auto">
            <a:xfrm>
              <a:off x="4368" y="3984"/>
              <a:ext cx="1392" cy="336"/>
              <a:chOff x="4368" y="3984"/>
              <a:chExt cx="1392" cy="336"/>
            </a:xfrm>
          </p:grpSpPr>
          <p:pic>
            <p:nvPicPr>
              <p:cNvPr id="2060" name="Picture 16"/>
              <p:cNvPicPr>
                <a:picLocks noChangeAspect="1" noChangeArrowheads="1"/>
              </p:cNvPicPr>
              <p:nvPr/>
            </p:nvPicPr>
            <p:blipFill>
              <a:blip r:embed="rId14"/>
              <a:srcRect/>
              <a:stretch>
                <a:fillRect/>
              </a:stretch>
            </p:blipFill>
            <p:spPr bwMode="auto">
              <a:xfrm>
                <a:off x="4368" y="3984"/>
                <a:ext cx="912" cy="336"/>
              </a:xfrm>
              <a:prstGeom prst="rect">
                <a:avLst/>
              </a:prstGeom>
              <a:noFill/>
              <a:ln w="9525">
                <a:noFill/>
                <a:miter lim="800000"/>
                <a:headEnd/>
                <a:tailEnd/>
              </a:ln>
            </p:spPr>
          </p:pic>
          <p:graphicFrame>
            <p:nvGraphicFramePr>
              <p:cNvPr id="2050" name="Object 17"/>
              <p:cNvGraphicFramePr>
                <a:graphicFrameLocks noChangeAspect="1"/>
              </p:cNvGraphicFramePr>
              <p:nvPr/>
            </p:nvGraphicFramePr>
            <p:xfrm>
              <a:off x="5280" y="3984"/>
              <a:ext cx="480" cy="336"/>
            </p:xfrm>
            <a:graphic>
              <a:graphicData uri="http://schemas.openxmlformats.org/presentationml/2006/ole">
                <p:oleObj spid="_x0000_s2050" name="Photo Editor Photo" r:id="rId15" imgW="3486637" imgH="2742857" progId="">
                  <p:embed/>
                </p:oleObj>
              </a:graphicData>
            </a:graphic>
          </p:graphicFrame>
        </p:grpSp>
        <p:sp>
          <p:nvSpPr>
            <p:cNvPr id="136210" name="Text Box 18"/>
            <p:cNvSpPr txBox="1">
              <a:spLocks noChangeArrowheads="1"/>
            </p:cNvSpPr>
            <p:nvPr userDrawn="1"/>
          </p:nvSpPr>
          <p:spPr bwMode="auto">
            <a:xfrm>
              <a:off x="1344" y="4089"/>
              <a:ext cx="1968" cy="231"/>
            </a:xfrm>
            <a:prstGeom prst="rect">
              <a:avLst/>
            </a:prstGeom>
            <a:noFill/>
            <a:ln w="9525">
              <a:noFill/>
              <a:miter lim="800000"/>
              <a:headEnd/>
              <a:tailEnd/>
            </a:ln>
            <a:effectLst/>
          </p:spPr>
          <p:txBody>
            <a:bodyPr>
              <a:spAutoFit/>
            </a:bodyPr>
            <a:lstStyle/>
            <a:p>
              <a:pPr>
                <a:spcBef>
                  <a:spcPct val="50000"/>
                </a:spcBef>
                <a:defRPr/>
              </a:pPr>
              <a:r>
                <a:rPr lang="en-US" sz="1800" i="0">
                  <a:latin typeface="Arial" charset="0"/>
                  <a:ea typeface="ＭＳ Ｐゴシック" pitchFamily="34" charset="-128"/>
                </a:rPr>
                <a:t>Vancouver BC, July 2009</a:t>
              </a:r>
            </a:p>
          </p:txBody>
        </p:sp>
        <p:pic>
          <p:nvPicPr>
            <p:cNvPr id="2058" name="Picture 19" descr="NAME%20Headline%20crab2"/>
            <p:cNvPicPr>
              <a:picLocks noChangeAspect="1" noChangeArrowheads="1"/>
            </p:cNvPicPr>
            <p:nvPr userDrawn="1"/>
          </p:nvPicPr>
          <p:blipFill>
            <a:blip r:embed="rId16"/>
            <a:srcRect t="13846" r="74545" b="28966"/>
            <a:stretch>
              <a:fillRect/>
            </a:stretch>
          </p:blipFill>
          <p:spPr bwMode="auto">
            <a:xfrm>
              <a:off x="558" y="3980"/>
              <a:ext cx="768" cy="340"/>
            </a:xfrm>
            <a:prstGeom prst="rect">
              <a:avLst/>
            </a:prstGeom>
            <a:noFill/>
            <a:ln w="9525">
              <a:noFill/>
              <a:miter lim="800000"/>
              <a:headEnd/>
              <a:tailEnd/>
            </a:ln>
          </p:spPr>
        </p:pic>
        <p:sp>
          <p:nvSpPr>
            <p:cNvPr id="136212" name="Text Box 20"/>
            <p:cNvSpPr txBox="1">
              <a:spLocks noChangeArrowheads="1"/>
            </p:cNvSpPr>
            <p:nvPr userDrawn="1"/>
          </p:nvSpPr>
          <p:spPr bwMode="auto">
            <a:xfrm>
              <a:off x="0" y="4023"/>
              <a:ext cx="1680" cy="250"/>
            </a:xfrm>
            <a:prstGeom prst="rect">
              <a:avLst/>
            </a:prstGeom>
            <a:noFill/>
            <a:ln w="9525">
              <a:noFill/>
              <a:miter lim="800000"/>
              <a:headEnd/>
              <a:tailEnd/>
            </a:ln>
            <a:effectLst/>
          </p:spPr>
          <p:txBody>
            <a:bodyPr>
              <a:spAutoFit/>
            </a:bodyPr>
            <a:lstStyle/>
            <a:p>
              <a:pPr>
                <a:spcBef>
                  <a:spcPct val="50000"/>
                </a:spcBef>
                <a:defRPr/>
              </a:pPr>
              <a:r>
                <a:rPr lang="en-US" sz="2000" b="1" i="0">
                  <a:latin typeface="Times" pitchFamily="-65" charset="0"/>
                  <a:ea typeface="ＭＳ Ｐゴシック" pitchFamily="34" charset="-128"/>
                </a:rPr>
                <a:t>NAME</a:t>
              </a:r>
            </a:p>
          </p:txBody>
        </p:sp>
      </p:grpSp>
    </p:spTree>
  </p:cSld>
  <p:clrMap bg1="dk2" tx1="lt1" bg2="dk1" tx2="lt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Lst>
  <p:transition/>
  <p:timing>
    <p:tnLst>
      <p:par>
        <p:cTn id="1" dur="indefinite" restart="never" nodeType="tmRoot"/>
      </p:par>
    </p:tnLst>
  </p:timing>
  <p:hf sldNum="0" hdr="0" ftr="0"/>
  <p:txStyles>
    <p:titleStyle>
      <a:lvl1pPr algn="ctr" rtl="0" eaLnBrk="0" fontAlgn="base" hangingPunct="0">
        <a:spcBef>
          <a:spcPct val="0"/>
        </a:spcBef>
        <a:spcAft>
          <a:spcPct val="0"/>
        </a:spcAft>
        <a:defRPr sz="4800" b="1">
          <a:solidFill>
            <a:schemeClr val="tx1"/>
          </a:solidFill>
          <a:latin typeface="+mj-lt"/>
          <a:ea typeface="+mj-ea"/>
          <a:cs typeface="+mj-cs"/>
        </a:defRPr>
      </a:lvl1pPr>
      <a:lvl2pPr algn="ctr" rtl="0" eaLnBrk="0" fontAlgn="base" hangingPunct="0">
        <a:spcBef>
          <a:spcPct val="0"/>
        </a:spcBef>
        <a:spcAft>
          <a:spcPct val="0"/>
        </a:spcAft>
        <a:defRPr sz="4800" b="1">
          <a:solidFill>
            <a:schemeClr val="tx1"/>
          </a:solidFill>
          <a:latin typeface="Corbel" pitchFamily="34" charset="0"/>
          <a:ea typeface="ＭＳ Ｐゴシック" pitchFamily="34" charset="-128"/>
          <a:cs typeface="Arial" charset="0"/>
        </a:defRPr>
      </a:lvl2pPr>
      <a:lvl3pPr algn="ctr" rtl="0" eaLnBrk="0" fontAlgn="base" hangingPunct="0">
        <a:spcBef>
          <a:spcPct val="0"/>
        </a:spcBef>
        <a:spcAft>
          <a:spcPct val="0"/>
        </a:spcAft>
        <a:defRPr sz="4800" b="1">
          <a:solidFill>
            <a:schemeClr val="tx1"/>
          </a:solidFill>
          <a:latin typeface="Corbel" pitchFamily="34" charset="0"/>
          <a:ea typeface="ＭＳ Ｐゴシック" pitchFamily="34" charset="-128"/>
          <a:cs typeface="Arial" charset="0"/>
        </a:defRPr>
      </a:lvl3pPr>
      <a:lvl4pPr algn="ctr" rtl="0" eaLnBrk="0" fontAlgn="base" hangingPunct="0">
        <a:spcBef>
          <a:spcPct val="0"/>
        </a:spcBef>
        <a:spcAft>
          <a:spcPct val="0"/>
        </a:spcAft>
        <a:defRPr sz="4800" b="1">
          <a:solidFill>
            <a:schemeClr val="tx1"/>
          </a:solidFill>
          <a:latin typeface="Corbel" pitchFamily="34" charset="0"/>
          <a:ea typeface="ＭＳ Ｐゴシック" pitchFamily="34" charset="-128"/>
          <a:cs typeface="Arial" charset="0"/>
        </a:defRPr>
      </a:lvl4pPr>
      <a:lvl5pPr algn="ctr" rtl="0" eaLnBrk="0" fontAlgn="base" hangingPunct="0">
        <a:spcBef>
          <a:spcPct val="0"/>
        </a:spcBef>
        <a:spcAft>
          <a:spcPct val="0"/>
        </a:spcAft>
        <a:defRPr sz="4800" b="1">
          <a:solidFill>
            <a:schemeClr val="tx1"/>
          </a:solidFill>
          <a:latin typeface="Corbel" pitchFamily="34" charset="0"/>
          <a:ea typeface="ＭＳ Ｐゴシック" pitchFamily="34" charset="-128"/>
          <a:cs typeface="Arial" charset="0"/>
        </a:defRPr>
      </a:lvl5pPr>
      <a:lvl6pPr marL="457200" algn="ctr" rtl="0" fontAlgn="base">
        <a:spcBef>
          <a:spcPct val="0"/>
        </a:spcBef>
        <a:spcAft>
          <a:spcPct val="0"/>
        </a:spcAft>
        <a:defRPr sz="4800" b="1">
          <a:solidFill>
            <a:schemeClr val="tx1"/>
          </a:solidFill>
          <a:latin typeface="Corbel" pitchFamily="34" charset="0"/>
          <a:ea typeface="ＭＳ Ｐゴシック" pitchFamily="34" charset="-128"/>
          <a:cs typeface="Arial" charset="0"/>
        </a:defRPr>
      </a:lvl6pPr>
      <a:lvl7pPr marL="914400" algn="ctr" rtl="0" fontAlgn="base">
        <a:spcBef>
          <a:spcPct val="0"/>
        </a:spcBef>
        <a:spcAft>
          <a:spcPct val="0"/>
        </a:spcAft>
        <a:defRPr sz="4800" b="1">
          <a:solidFill>
            <a:schemeClr val="tx1"/>
          </a:solidFill>
          <a:latin typeface="Corbel" pitchFamily="34" charset="0"/>
          <a:ea typeface="ＭＳ Ｐゴシック" pitchFamily="34" charset="-128"/>
          <a:cs typeface="Arial" charset="0"/>
        </a:defRPr>
      </a:lvl7pPr>
      <a:lvl8pPr marL="1371600" algn="ctr" rtl="0" fontAlgn="base">
        <a:spcBef>
          <a:spcPct val="0"/>
        </a:spcBef>
        <a:spcAft>
          <a:spcPct val="0"/>
        </a:spcAft>
        <a:defRPr sz="4800" b="1">
          <a:solidFill>
            <a:schemeClr val="tx1"/>
          </a:solidFill>
          <a:latin typeface="Corbel" pitchFamily="34" charset="0"/>
          <a:ea typeface="ＭＳ Ｐゴシック" pitchFamily="34" charset="-128"/>
          <a:cs typeface="Arial" charset="0"/>
        </a:defRPr>
      </a:lvl8pPr>
      <a:lvl9pPr marL="1828800" algn="ctr" rtl="0" fontAlgn="base">
        <a:spcBef>
          <a:spcPct val="0"/>
        </a:spcBef>
        <a:spcAft>
          <a:spcPct val="0"/>
        </a:spcAft>
        <a:defRPr sz="4800" b="1">
          <a:solidFill>
            <a:schemeClr val="tx1"/>
          </a:solidFill>
          <a:latin typeface="Corbel" pitchFamily="34" charset="0"/>
          <a:ea typeface="ＭＳ Ｐゴシック" pitchFamily="34" charset="-128"/>
          <a:cs typeface="Arial" charset="0"/>
        </a:defRPr>
      </a:lvl9pPr>
    </p:titleStyle>
    <p:bodyStyle>
      <a:lvl1pPr marL="342900" indent="-342900" algn="l" rtl="0" eaLnBrk="0" fontAlgn="base" hangingPunct="0">
        <a:spcBef>
          <a:spcPct val="20000"/>
        </a:spcBef>
        <a:spcAft>
          <a:spcPct val="0"/>
        </a:spcAft>
        <a:buClr>
          <a:schemeClr val="accent1"/>
        </a:buClr>
        <a:buSzPct val="90000"/>
        <a:buFont typeface="Wingdings" pitchFamily="-105" charset="2"/>
        <a:buChar char=""/>
        <a:defRPr sz="2400" b="1">
          <a:solidFill>
            <a:schemeClr val="tx1"/>
          </a:solidFill>
          <a:latin typeface="+mn-lt"/>
          <a:ea typeface="+mn-ea"/>
          <a:cs typeface="+mn-cs"/>
        </a:defRPr>
      </a:lvl1pPr>
      <a:lvl2pPr marL="685800" indent="-336550" algn="l" rtl="0" eaLnBrk="0" fontAlgn="base" hangingPunct="0">
        <a:spcBef>
          <a:spcPct val="20000"/>
        </a:spcBef>
        <a:spcAft>
          <a:spcPct val="0"/>
        </a:spcAft>
        <a:buClr>
          <a:schemeClr val="accent2"/>
        </a:buClr>
        <a:buSzPct val="90000"/>
        <a:buFont typeface="Wingdings" pitchFamily="-105" charset="2"/>
        <a:buChar char=""/>
        <a:defRPr sz="2200" b="1">
          <a:solidFill>
            <a:schemeClr val="tx1"/>
          </a:solidFill>
          <a:latin typeface="+mn-lt"/>
          <a:ea typeface="+mn-ea"/>
          <a:cs typeface="+mn-cs"/>
        </a:defRPr>
      </a:lvl2pPr>
      <a:lvl3pPr marL="1035050" indent="-349250" algn="l" rtl="0" eaLnBrk="0" fontAlgn="base" hangingPunct="0">
        <a:spcBef>
          <a:spcPct val="20000"/>
        </a:spcBef>
        <a:spcAft>
          <a:spcPct val="0"/>
        </a:spcAft>
        <a:buClr>
          <a:schemeClr val="accent1"/>
        </a:buClr>
        <a:buSzPct val="90000"/>
        <a:buFont typeface="Wingdings" pitchFamily="-105" charset="2"/>
        <a:buChar char=""/>
        <a:defRPr sz="2000" b="1">
          <a:solidFill>
            <a:schemeClr val="tx1"/>
          </a:solidFill>
          <a:latin typeface="+mn-lt"/>
          <a:ea typeface="+mn-ea"/>
          <a:cs typeface="+mn-cs"/>
        </a:defRPr>
      </a:lvl3pPr>
      <a:lvl4pPr marL="1371600" indent="-336550" algn="l" rtl="0" eaLnBrk="0" fontAlgn="base" hangingPunct="0">
        <a:spcBef>
          <a:spcPct val="20000"/>
        </a:spcBef>
        <a:spcAft>
          <a:spcPct val="0"/>
        </a:spcAft>
        <a:buClr>
          <a:schemeClr val="accent2"/>
        </a:buClr>
        <a:buSzPct val="90000"/>
        <a:buFont typeface="Wingdings" pitchFamily="-105" charset="2"/>
        <a:buChar char=""/>
        <a:defRPr sz="2000" b="1">
          <a:solidFill>
            <a:schemeClr val="tx1"/>
          </a:solidFill>
          <a:latin typeface="+mn-lt"/>
          <a:ea typeface="+mn-ea"/>
          <a:cs typeface="+mn-cs"/>
        </a:defRPr>
      </a:lvl4pPr>
      <a:lvl5pPr marL="1720850" indent="-349250" algn="l" rtl="0" eaLnBrk="0" fontAlgn="base" hangingPunct="0">
        <a:spcBef>
          <a:spcPct val="20000"/>
        </a:spcBef>
        <a:spcAft>
          <a:spcPct val="0"/>
        </a:spcAft>
        <a:buClr>
          <a:schemeClr val="accent1"/>
        </a:buClr>
        <a:buSzPct val="90000"/>
        <a:buFont typeface="Wingdings" pitchFamily="-105" charset="2"/>
        <a:buChar char=""/>
        <a:defRPr sz="2000" b="1">
          <a:solidFill>
            <a:schemeClr val="tx1"/>
          </a:solidFill>
          <a:latin typeface="+mn-lt"/>
          <a:ea typeface="+mn-ea"/>
          <a:cs typeface="+mn-cs"/>
        </a:defRPr>
      </a:lvl5pPr>
      <a:lvl6pPr marL="2178050" indent="-349250" algn="l" rtl="0" fontAlgn="base">
        <a:spcBef>
          <a:spcPct val="20000"/>
        </a:spcBef>
        <a:spcAft>
          <a:spcPct val="0"/>
        </a:spcAft>
        <a:buClr>
          <a:schemeClr val="accent1"/>
        </a:buClr>
        <a:buSzPct val="90000"/>
        <a:buFont typeface="Wingdings" pitchFamily="2" charset="2"/>
        <a:buChar char=""/>
        <a:defRPr sz="2000" b="1">
          <a:solidFill>
            <a:schemeClr val="tx1"/>
          </a:solidFill>
          <a:latin typeface="+mn-lt"/>
          <a:ea typeface="+mn-ea"/>
          <a:cs typeface="+mn-cs"/>
        </a:defRPr>
      </a:lvl6pPr>
      <a:lvl7pPr marL="2635250" indent="-349250" algn="l" rtl="0" fontAlgn="base">
        <a:spcBef>
          <a:spcPct val="20000"/>
        </a:spcBef>
        <a:spcAft>
          <a:spcPct val="0"/>
        </a:spcAft>
        <a:buClr>
          <a:schemeClr val="accent1"/>
        </a:buClr>
        <a:buSzPct val="90000"/>
        <a:buFont typeface="Wingdings" pitchFamily="2" charset="2"/>
        <a:buChar char=""/>
        <a:defRPr sz="2000" b="1">
          <a:solidFill>
            <a:schemeClr val="tx1"/>
          </a:solidFill>
          <a:latin typeface="+mn-lt"/>
          <a:ea typeface="+mn-ea"/>
          <a:cs typeface="+mn-cs"/>
        </a:defRPr>
      </a:lvl7pPr>
      <a:lvl8pPr marL="3092450" indent="-349250" algn="l" rtl="0" fontAlgn="base">
        <a:spcBef>
          <a:spcPct val="20000"/>
        </a:spcBef>
        <a:spcAft>
          <a:spcPct val="0"/>
        </a:spcAft>
        <a:buClr>
          <a:schemeClr val="accent1"/>
        </a:buClr>
        <a:buSzPct val="90000"/>
        <a:buFont typeface="Wingdings" pitchFamily="2" charset="2"/>
        <a:buChar char=""/>
        <a:defRPr sz="2000" b="1">
          <a:solidFill>
            <a:schemeClr val="tx1"/>
          </a:solidFill>
          <a:latin typeface="+mn-lt"/>
          <a:ea typeface="+mn-ea"/>
          <a:cs typeface="+mn-cs"/>
        </a:defRPr>
      </a:lvl8pPr>
      <a:lvl9pPr marL="3549650" indent="-349250" algn="l" rtl="0" fontAlgn="base">
        <a:spcBef>
          <a:spcPct val="20000"/>
        </a:spcBef>
        <a:spcAft>
          <a:spcPct val="0"/>
        </a:spcAft>
        <a:buClr>
          <a:schemeClr val="accent1"/>
        </a:buClr>
        <a:buSzPct val="90000"/>
        <a:buFont typeface="Wingdings" pitchFamily="2" charset="2"/>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chart" Target="../charts/chart3.xml"/><Relationship Id="rId5" Type="http://schemas.openxmlformats.org/officeDocument/2006/relationships/image" Target="../media/image7.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image" Target="../media/image7.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image" Target="../media/image7.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0.jpeg"/><Relationship Id="rId5" Type="http://schemas.openxmlformats.org/officeDocument/2006/relationships/image" Target="../media/image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p:cNvSpPr>
          <p:nvPr>
            <p:ph type="title"/>
          </p:nvPr>
        </p:nvSpPr>
        <p:spPr>
          <a:xfrm>
            <a:off x="-190500" y="152400"/>
            <a:ext cx="9448800" cy="2133600"/>
          </a:xfrm>
          <a:noFill/>
        </p:spPr>
        <p:txBody>
          <a:bodyPr/>
          <a:lstStyle/>
          <a:p>
            <a:r>
              <a:rPr lang="en-US" sz="4000" dirty="0" smtClean="0"/>
              <a:t>Bringing Ocean Researchers and </a:t>
            </a:r>
            <a:br>
              <a:rPr lang="en-US" sz="4000" dirty="0" smtClean="0"/>
            </a:br>
            <a:r>
              <a:rPr lang="en-US" sz="4000" dirty="0" smtClean="0"/>
              <a:t>Marine Volunteers Together </a:t>
            </a:r>
            <a:br>
              <a:rPr lang="en-US" sz="4000" dirty="0" smtClean="0"/>
            </a:br>
            <a:r>
              <a:rPr lang="en-US" sz="4000" dirty="0" smtClean="0"/>
              <a:t>Through Field Research</a:t>
            </a:r>
          </a:p>
        </p:txBody>
      </p:sp>
      <p:pic>
        <p:nvPicPr>
          <p:cNvPr id="40964" name="Picture 5" descr="2007-11-10-COSEE-Puget-Sound-cruise - 17"/>
          <p:cNvPicPr>
            <a:picLocks noChangeAspect="1" noChangeArrowheads="1"/>
          </p:cNvPicPr>
          <p:nvPr/>
        </p:nvPicPr>
        <p:blipFill>
          <a:blip r:embed="rId3"/>
          <a:srcRect/>
          <a:stretch>
            <a:fillRect/>
          </a:stretch>
        </p:blipFill>
        <p:spPr bwMode="auto">
          <a:xfrm>
            <a:off x="952500" y="2390090"/>
            <a:ext cx="3009900" cy="2258110"/>
          </a:xfrm>
          <a:prstGeom prst="rect">
            <a:avLst/>
          </a:prstGeom>
          <a:noFill/>
          <a:ln w="9525">
            <a:noFill/>
            <a:miter lim="800000"/>
            <a:headEnd/>
            <a:tailEnd/>
          </a:ln>
        </p:spPr>
      </p:pic>
      <p:pic>
        <p:nvPicPr>
          <p:cNvPr id="40965" name="Picture 6" descr="IMG_0750"/>
          <p:cNvPicPr>
            <a:picLocks noChangeAspect="1" noChangeArrowheads="1"/>
          </p:cNvPicPr>
          <p:nvPr/>
        </p:nvPicPr>
        <p:blipFill>
          <a:blip r:embed="rId4"/>
          <a:srcRect/>
          <a:stretch>
            <a:fillRect/>
          </a:stretch>
        </p:blipFill>
        <p:spPr bwMode="auto">
          <a:xfrm>
            <a:off x="5067300" y="2371725"/>
            <a:ext cx="3086100" cy="2314575"/>
          </a:xfrm>
          <a:prstGeom prst="rect">
            <a:avLst/>
          </a:prstGeom>
          <a:noFill/>
          <a:ln w="9525">
            <a:noFill/>
            <a:miter lim="800000"/>
            <a:headEnd/>
            <a:tailEnd/>
          </a:ln>
        </p:spPr>
      </p:pic>
      <p:grpSp>
        <p:nvGrpSpPr>
          <p:cNvPr id="40966" name="Group 7"/>
          <p:cNvGrpSpPr>
            <a:grpSpLocks/>
          </p:cNvGrpSpPr>
          <p:nvPr/>
        </p:nvGrpSpPr>
        <p:grpSpPr bwMode="auto">
          <a:xfrm>
            <a:off x="0" y="6030913"/>
            <a:ext cx="9144000" cy="827087"/>
            <a:chOff x="0" y="6030203"/>
            <a:chExt cx="9144000" cy="827797"/>
          </a:xfrm>
        </p:grpSpPr>
        <p:pic>
          <p:nvPicPr>
            <p:cNvPr id="40967" name="Picture 8"/>
            <p:cNvPicPr>
              <a:picLocks noChangeAspect="1"/>
            </p:cNvPicPr>
            <p:nvPr/>
          </p:nvPicPr>
          <p:blipFill>
            <a:blip r:embed="rId5"/>
            <a:srcRect/>
            <a:stretch>
              <a:fillRect/>
            </a:stretch>
          </p:blipFill>
          <p:spPr bwMode="auto">
            <a:xfrm>
              <a:off x="7696200" y="6063128"/>
              <a:ext cx="1447800" cy="794871"/>
            </a:xfrm>
            <a:prstGeom prst="rect">
              <a:avLst/>
            </a:prstGeom>
            <a:noFill/>
            <a:ln w="9525">
              <a:noFill/>
              <a:miter lim="800000"/>
              <a:headEnd/>
              <a:tailEnd/>
            </a:ln>
          </p:spPr>
        </p:pic>
        <p:pic>
          <p:nvPicPr>
            <p:cNvPr id="40968" name="Picture 3" descr="oiplogo"/>
            <p:cNvPicPr>
              <a:picLocks noChangeAspect="1" noChangeArrowheads="1"/>
            </p:cNvPicPr>
            <p:nvPr/>
          </p:nvPicPr>
          <p:blipFill>
            <a:blip r:embed="rId6"/>
            <a:srcRect/>
            <a:stretch>
              <a:fillRect/>
            </a:stretch>
          </p:blipFill>
          <p:spPr bwMode="auto">
            <a:xfrm>
              <a:off x="0" y="6030203"/>
              <a:ext cx="2286000" cy="827797"/>
            </a:xfrm>
            <a:prstGeom prst="rect">
              <a:avLst/>
            </a:prstGeom>
            <a:noFill/>
            <a:ln w="9525">
              <a:noFill/>
              <a:miter lim="800000"/>
              <a:headEnd/>
              <a:tailEnd/>
            </a:ln>
          </p:spPr>
        </p:pic>
      </p:grpSp>
      <p:sp>
        <p:nvSpPr>
          <p:cNvPr id="9" name="Rectangle 2"/>
          <p:cNvSpPr txBox="1">
            <a:spLocks/>
          </p:cNvSpPr>
          <p:nvPr/>
        </p:nvSpPr>
        <p:spPr bwMode="auto">
          <a:xfrm>
            <a:off x="0" y="4343400"/>
            <a:ext cx="9144000" cy="213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0" cap="none" spc="0" normalizeH="0" baseline="0" noProof="0" dirty="0" smtClean="0">
                <a:ln>
                  <a:noFill/>
                </a:ln>
                <a:solidFill>
                  <a:schemeClr val="tx1"/>
                </a:solidFill>
                <a:effectLst/>
                <a:uLnTx/>
                <a:uFillTx/>
                <a:latin typeface="+mj-lt"/>
                <a:ea typeface="+mj-ea"/>
                <a:cs typeface="ＭＳ Ｐゴシック" pitchFamily="-105" charset="-128"/>
              </a:rPr>
              <a:t>Amy </a:t>
            </a:r>
            <a:r>
              <a:rPr kumimoji="0" lang="en-US" b="0" i="0" u="none" strike="noStrike" kern="0" cap="none" spc="0" normalizeH="0" baseline="0" noProof="0" dirty="0" err="1" smtClean="0">
                <a:ln>
                  <a:noFill/>
                </a:ln>
                <a:solidFill>
                  <a:schemeClr val="tx1"/>
                </a:solidFill>
                <a:effectLst/>
                <a:uLnTx/>
                <a:uFillTx/>
                <a:latin typeface="+mj-lt"/>
                <a:ea typeface="+mj-ea"/>
                <a:cs typeface="ＭＳ Ｐゴシック" pitchFamily="-105" charset="-128"/>
              </a:rPr>
              <a:t>Sprenger</a:t>
            </a:r>
            <a:r>
              <a:rPr kumimoji="0" lang="en-US" b="0" i="0" u="none" strike="noStrike" kern="0" cap="none" spc="0" normalizeH="0" baseline="0" noProof="0" dirty="0" smtClean="0">
                <a:ln>
                  <a:noFill/>
                </a:ln>
                <a:solidFill>
                  <a:schemeClr val="tx1"/>
                </a:solidFill>
                <a:effectLst/>
                <a:uLnTx/>
                <a:uFillTx/>
                <a:latin typeface="+mj-lt"/>
                <a:ea typeface="+mj-ea"/>
                <a:cs typeface="ＭＳ Ｐゴシック" pitchFamily="-105" charset="-128"/>
              </a:rPr>
              <a:t>, Program Director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0" cap="none" spc="0" normalizeH="0" baseline="0" noProof="0" smtClean="0">
                <a:ln>
                  <a:noFill/>
                </a:ln>
                <a:solidFill>
                  <a:schemeClr val="tx1"/>
                </a:solidFill>
                <a:effectLst/>
                <a:uLnTx/>
                <a:uFillTx/>
                <a:latin typeface="+mj-lt"/>
                <a:ea typeface="+mj-ea"/>
                <a:cs typeface="ＭＳ Ｐゴシック" pitchFamily="-105" charset="-128"/>
              </a:rPr>
              <a:t>Fritz </a:t>
            </a:r>
            <a:r>
              <a:rPr kumimoji="0" lang="en-US" b="0" i="0" u="none" strike="noStrike" kern="0" cap="none" spc="0" normalizeH="0" baseline="0" noProof="0" dirty="0" err="1" smtClean="0">
                <a:ln>
                  <a:noFill/>
                </a:ln>
                <a:solidFill>
                  <a:schemeClr val="tx1"/>
                </a:solidFill>
                <a:effectLst/>
                <a:uLnTx/>
                <a:uFillTx/>
                <a:latin typeface="+mj-lt"/>
                <a:ea typeface="+mj-ea"/>
                <a:cs typeface="ＭＳ Ｐゴシック" pitchFamily="-105" charset="-128"/>
              </a:rPr>
              <a:t>Stahr</a:t>
            </a:r>
            <a:r>
              <a:rPr kumimoji="0" lang="en-US" b="0" i="0" u="none" strike="noStrike" kern="0" cap="none" spc="0" normalizeH="0" baseline="0" noProof="0" dirty="0" smtClean="0">
                <a:ln>
                  <a:noFill/>
                </a:ln>
                <a:solidFill>
                  <a:schemeClr val="tx1"/>
                </a:solidFill>
                <a:effectLst/>
                <a:uLnTx/>
                <a:uFillTx/>
                <a:latin typeface="+mj-lt"/>
                <a:ea typeface="+mj-ea"/>
                <a:cs typeface="ＭＳ Ｐゴシック" pitchFamily="-105" charset="-128"/>
              </a:rPr>
              <a:t>, President</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229600" cy="1143000"/>
          </a:xfrm>
        </p:spPr>
        <p:txBody>
          <a:bodyPr/>
          <a:lstStyle/>
          <a:p>
            <a:r>
              <a:rPr lang="en-US" sz="4400" dirty="0" smtClean="0"/>
              <a:t>Evaluation of Marine Volunteer</a:t>
            </a:r>
            <a:br>
              <a:rPr lang="en-US" sz="4400" dirty="0" smtClean="0"/>
            </a:br>
            <a:r>
              <a:rPr lang="en-US" sz="4400" dirty="0" smtClean="0"/>
              <a:t>Cruise Participants</a:t>
            </a:r>
            <a:endParaRPr lang="en-US" sz="4400" dirty="0"/>
          </a:p>
        </p:txBody>
      </p:sp>
      <p:sp>
        <p:nvSpPr>
          <p:cNvPr id="3" name="Content Placeholder 2"/>
          <p:cNvSpPr>
            <a:spLocks noGrp="1"/>
          </p:cNvSpPr>
          <p:nvPr>
            <p:ph idx="1"/>
          </p:nvPr>
        </p:nvSpPr>
        <p:spPr>
          <a:xfrm>
            <a:off x="800100" y="1371600"/>
            <a:ext cx="7124700" cy="4381500"/>
          </a:xfrm>
        </p:spPr>
        <p:txBody>
          <a:bodyPr/>
          <a:lstStyle/>
          <a:p>
            <a:pPr>
              <a:buNone/>
            </a:pPr>
            <a:r>
              <a:rPr lang="en-US" dirty="0" smtClean="0"/>
              <a:t>Were the cruises:</a:t>
            </a:r>
          </a:p>
          <a:p>
            <a:pPr>
              <a:buNone/>
            </a:pPr>
            <a:endParaRPr lang="en-US" sz="600" b="0" dirty="0" smtClean="0"/>
          </a:p>
          <a:p>
            <a:r>
              <a:rPr lang="en-US" b="0" dirty="0" smtClean="0"/>
              <a:t>Useful?</a:t>
            </a:r>
          </a:p>
          <a:p>
            <a:endParaRPr lang="en-US" sz="1200" b="0" dirty="0" smtClean="0"/>
          </a:p>
          <a:p>
            <a:r>
              <a:rPr lang="en-US" b="0" dirty="0" smtClean="0"/>
              <a:t>Relevant?</a:t>
            </a:r>
          </a:p>
          <a:p>
            <a:endParaRPr lang="en-US" sz="1200" b="0" dirty="0" smtClean="0"/>
          </a:p>
          <a:p>
            <a:r>
              <a:rPr lang="en-US" b="0" dirty="0" smtClean="0"/>
              <a:t>Interesting?</a:t>
            </a:r>
          </a:p>
          <a:p>
            <a:pPr>
              <a:buNone/>
            </a:pPr>
            <a:endParaRPr lang="en-US" dirty="0" smtClean="0"/>
          </a:p>
        </p:txBody>
      </p:sp>
      <p:pic>
        <p:nvPicPr>
          <p:cNvPr id="4" name="Picture 3"/>
          <p:cNvPicPr>
            <a:picLocks noChangeAspect="1" noChangeArrowheads="1"/>
          </p:cNvPicPr>
          <p:nvPr/>
        </p:nvPicPr>
        <p:blipFill>
          <a:blip r:embed="rId3"/>
          <a:srcRect/>
          <a:stretch>
            <a:fillRect/>
          </a:stretch>
        </p:blipFill>
        <p:spPr bwMode="auto">
          <a:xfrm>
            <a:off x="4724400" y="1562100"/>
            <a:ext cx="3009900" cy="2257425"/>
          </a:xfrm>
          <a:prstGeom prst="rect">
            <a:avLst/>
          </a:prstGeom>
          <a:noFill/>
          <a:ln w="9525">
            <a:noFill/>
            <a:miter lim="800000"/>
            <a:headEnd/>
            <a:tailEnd/>
          </a:ln>
        </p:spPr>
      </p:pic>
      <p:sp>
        <p:nvSpPr>
          <p:cNvPr id="6" name="Content Placeholder 2"/>
          <p:cNvSpPr txBox="1">
            <a:spLocks/>
          </p:cNvSpPr>
          <p:nvPr/>
        </p:nvSpPr>
        <p:spPr bwMode="auto">
          <a:xfrm>
            <a:off x="838200" y="3962400"/>
            <a:ext cx="77343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Clr>
                <a:schemeClr val="accent1"/>
              </a:buClr>
              <a:buSzPct val="90000"/>
            </a:pPr>
            <a:r>
              <a:rPr lang="en-US" b="1" i="0" dirty="0" smtClean="0">
                <a:latin typeface="+mj-lt"/>
              </a:rPr>
              <a:t>The evaluation also sought to understand</a:t>
            </a:r>
            <a:r>
              <a:rPr kumimoji="0" lang="en-US" b="1" i="0" u="none" strike="noStrike" kern="0" cap="none" spc="0" normalizeH="0" baseline="0" noProof="0" dirty="0" smtClean="0">
                <a:ln>
                  <a:noFill/>
                </a:ln>
                <a:solidFill>
                  <a:schemeClr val="tx1"/>
                </a:solidFill>
                <a:effectLst/>
                <a:uLnTx/>
                <a:uFillTx/>
                <a:latin typeface="+mj-lt"/>
                <a:ea typeface="+mn-ea"/>
                <a:cs typeface="ＭＳ Ｐゴシック" pitchFamily="-105" charset="-128"/>
              </a:rPr>
              <a:t>:</a:t>
            </a:r>
          </a:p>
          <a:p>
            <a:pPr marL="342900" marR="0" lvl="0" indent="-342900" algn="l" defTabSz="914400" rtl="0" eaLnBrk="0" fontAlgn="base" latinLnBrk="0" hangingPunct="0">
              <a:lnSpc>
                <a:spcPct val="100000"/>
              </a:lnSpc>
              <a:spcBef>
                <a:spcPct val="20000"/>
              </a:spcBef>
              <a:spcAft>
                <a:spcPct val="0"/>
              </a:spcAft>
              <a:buClr>
                <a:schemeClr val="accent1"/>
              </a:buClr>
              <a:buSzPct val="90000"/>
              <a:buFont typeface="Wingdings" pitchFamily="-105" charset="2"/>
              <a:buNone/>
              <a:tabLst/>
              <a:defRPr/>
            </a:pPr>
            <a:endParaRPr kumimoji="0" lang="en-US" sz="600" b="0" i="0" u="none" strike="noStrike" kern="0" cap="none" spc="0" normalizeH="0" baseline="0" noProof="0" dirty="0" smtClean="0">
              <a:ln>
                <a:noFill/>
              </a:ln>
              <a:solidFill>
                <a:schemeClr val="tx1"/>
              </a:solidFill>
              <a:effectLst/>
              <a:uLnTx/>
              <a:uFillTx/>
              <a:latin typeface="+mj-lt"/>
              <a:ea typeface="+mn-ea"/>
              <a:cs typeface="ＭＳ Ｐゴシック" pitchFamily="-105" charset="-128"/>
            </a:endParaRPr>
          </a:p>
          <a:p>
            <a:pPr marL="342900" lvl="0" indent="-342900">
              <a:spcBef>
                <a:spcPct val="20000"/>
              </a:spcBef>
              <a:buClr>
                <a:schemeClr val="accent1"/>
              </a:buClr>
              <a:buSzPct val="90000"/>
              <a:buFont typeface="Wingdings" pitchFamily="-105" charset="2"/>
              <a:buChar char=""/>
            </a:pPr>
            <a:r>
              <a:rPr lang="en-US" i="0" dirty="0" smtClean="0">
                <a:latin typeface="+mj-lt"/>
              </a:rPr>
              <a:t>What participants learned from the cruises</a:t>
            </a:r>
          </a:p>
          <a:p>
            <a:pPr marL="342900" lvl="0" indent="-342900">
              <a:spcBef>
                <a:spcPct val="20000"/>
              </a:spcBef>
              <a:buClr>
                <a:schemeClr val="accent1"/>
              </a:buClr>
              <a:buSzPct val="90000"/>
              <a:buFont typeface="Wingdings" pitchFamily="-105" charset="2"/>
              <a:buChar char=""/>
            </a:pPr>
            <a:endParaRPr kumimoji="0" lang="en-US" sz="1200" b="0" i="0" u="none" strike="noStrike" kern="0" cap="none" spc="0" normalizeH="0" baseline="0" noProof="0" dirty="0" smtClean="0">
              <a:ln>
                <a:noFill/>
              </a:ln>
              <a:solidFill>
                <a:schemeClr val="tx1"/>
              </a:solidFill>
              <a:effectLst/>
              <a:uLnTx/>
              <a:uFillTx/>
              <a:latin typeface="+mj-lt"/>
              <a:ea typeface="+mn-ea"/>
              <a:cs typeface="ＭＳ Ｐゴシック" pitchFamily="-105" charset="-128"/>
            </a:endParaRPr>
          </a:p>
          <a:p>
            <a:pPr marL="342900" lvl="0" indent="-342900">
              <a:spcBef>
                <a:spcPct val="20000"/>
              </a:spcBef>
              <a:buClr>
                <a:schemeClr val="accent1"/>
              </a:buClr>
              <a:buSzPct val="90000"/>
              <a:buFont typeface="Wingdings" pitchFamily="-105" charset="2"/>
              <a:buChar char=""/>
            </a:pPr>
            <a:r>
              <a:rPr lang="en-US" i="0" dirty="0" smtClean="0">
                <a:latin typeface="+mj-lt"/>
              </a:rPr>
              <a:t>How participants might integrate the experience into their volunteer activities</a:t>
            </a:r>
            <a:endParaRPr kumimoji="0" lang="en-US" b="0" i="0" u="none" strike="noStrike" kern="0" cap="none" spc="0" normalizeH="0" baseline="0" noProof="0" dirty="0" smtClean="0">
              <a:ln>
                <a:noFill/>
              </a:ln>
              <a:solidFill>
                <a:schemeClr val="tx1"/>
              </a:solidFill>
              <a:effectLst/>
              <a:uLnTx/>
              <a:uFillTx/>
              <a:latin typeface="+mj-lt"/>
              <a:ea typeface="+mn-ea"/>
              <a:cs typeface="ＭＳ Ｐゴシック" pitchFamily="-105" charset="-128"/>
            </a:endParaRPr>
          </a:p>
          <a:p>
            <a:pPr marL="342900" marR="0" lvl="0" indent="-342900" algn="l" defTabSz="914400" rtl="0" eaLnBrk="0" fontAlgn="base" latinLnBrk="0" hangingPunct="0">
              <a:lnSpc>
                <a:spcPct val="100000"/>
              </a:lnSpc>
              <a:spcBef>
                <a:spcPct val="20000"/>
              </a:spcBef>
              <a:spcAft>
                <a:spcPct val="0"/>
              </a:spcAft>
              <a:buClr>
                <a:schemeClr val="accent1"/>
              </a:buClr>
              <a:buSzPct val="90000"/>
              <a:buFont typeface="Wingdings" pitchFamily="-105" charset="2"/>
              <a:buChar char=""/>
              <a:tabLst/>
              <a:defRPr/>
            </a:pPr>
            <a:endParaRPr kumimoji="0" lang="en-US" b="0" i="0" u="none" strike="noStrike" kern="0" cap="none" spc="0" normalizeH="0" baseline="0" noProof="0" dirty="0" smtClean="0">
              <a:ln>
                <a:noFill/>
              </a:ln>
              <a:solidFill>
                <a:schemeClr val="tx1"/>
              </a:solidFill>
              <a:effectLst/>
              <a:uLnTx/>
              <a:uFillTx/>
              <a:latin typeface="+mj-lt"/>
              <a:ea typeface="+mn-ea"/>
              <a:cs typeface="ＭＳ Ｐゴシック" pitchFamily="-105" charset="-128"/>
            </a:endParaRPr>
          </a:p>
        </p:txBody>
      </p:sp>
      <p:grpSp>
        <p:nvGrpSpPr>
          <p:cNvPr id="7" name="Group 5"/>
          <p:cNvGrpSpPr>
            <a:grpSpLocks/>
          </p:cNvGrpSpPr>
          <p:nvPr/>
        </p:nvGrpSpPr>
        <p:grpSpPr bwMode="auto">
          <a:xfrm>
            <a:off x="0" y="6030913"/>
            <a:ext cx="9144000" cy="827087"/>
            <a:chOff x="0" y="6030203"/>
            <a:chExt cx="9144000" cy="827797"/>
          </a:xfrm>
        </p:grpSpPr>
        <p:pic>
          <p:nvPicPr>
            <p:cNvPr id="8" name="Picture 6"/>
            <p:cNvPicPr>
              <a:picLocks noChangeAspect="1"/>
            </p:cNvPicPr>
            <p:nvPr/>
          </p:nvPicPr>
          <p:blipFill>
            <a:blip r:embed="rId4"/>
            <a:srcRect/>
            <a:stretch>
              <a:fillRect/>
            </a:stretch>
          </p:blipFill>
          <p:spPr bwMode="auto">
            <a:xfrm>
              <a:off x="7696200" y="6063128"/>
              <a:ext cx="1447800" cy="794871"/>
            </a:xfrm>
            <a:prstGeom prst="rect">
              <a:avLst/>
            </a:prstGeom>
            <a:noFill/>
            <a:ln w="9525">
              <a:noFill/>
              <a:miter lim="800000"/>
              <a:headEnd/>
              <a:tailEnd/>
            </a:ln>
          </p:spPr>
        </p:pic>
        <p:pic>
          <p:nvPicPr>
            <p:cNvPr id="9" name="Picture 3" descr="oiplogo"/>
            <p:cNvPicPr>
              <a:picLocks noChangeAspect="1" noChangeArrowheads="1"/>
            </p:cNvPicPr>
            <p:nvPr/>
          </p:nvPicPr>
          <p:blipFill>
            <a:blip r:embed="rId5"/>
            <a:srcRect/>
            <a:stretch>
              <a:fillRect/>
            </a:stretch>
          </p:blipFill>
          <p:spPr bwMode="auto">
            <a:xfrm>
              <a:off x="0" y="6030203"/>
              <a:ext cx="2286000" cy="827797"/>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4400" dirty="0" smtClean="0"/>
              <a:t>Marine Volunteer </a:t>
            </a:r>
            <a:br>
              <a:rPr lang="en-US" sz="4400" dirty="0" smtClean="0"/>
            </a:br>
            <a:r>
              <a:rPr lang="en-US" sz="4400" dirty="0" smtClean="0"/>
              <a:t>Participant Demographics</a:t>
            </a:r>
            <a:endParaRPr lang="en-US" sz="4400" dirty="0"/>
          </a:p>
        </p:txBody>
      </p:sp>
      <p:graphicFrame>
        <p:nvGraphicFramePr>
          <p:cNvPr id="4" name="Chart 3"/>
          <p:cNvGraphicFramePr/>
          <p:nvPr/>
        </p:nvGraphicFramePr>
        <p:xfrm>
          <a:off x="495300" y="1638300"/>
          <a:ext cx="4038600" cy="38588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nvGraphicFramePr>
        <p:xfrm>
          <a:off x="4610100" y="1638300"/>
          <a:ext cx="4343400" cy="393509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095500" y="5143500"/>
            <a:ext cx="1905000" cy="461665"/>
          </a:xfrm>
          <a:prstGeom prst="rect">
            <a:avLst/>
          </a:prstGeom>
          <a:noFill/>
        </p:spPr>
        <p:txBody>
          <a:bodyPr wrap="square" rtlCol="0">
            <a:spAutoFit/>
          </a:bodyPr>
          <a:lstStyle/>
          <a:p>
            <a:pPr algn="ctr"/>
            <a:r>
              <a:rPr lang="en-US" b="1" i="0" dirty="0" smtClean="0">
                <a:latin typeface="+mj-lt"/>
              </a:rPr>
              <a:t>Gender</a:t>
            </a:r>
            <a:endParaRPr lang="en-US" b="1" i="0" dirty="0">
              <a:latin typeface="+mj-lt"/>
            </a:endParaRPr>
          </a:p>
        </p:txBody>
      </p:sp>
      <p:sp>
        <p:nvSpPr>
          <p:cNvPr id="9" name="TextBox 8"/>
          <p:cNvSpPr txBox="1"/>
          <p:nvPr/>
        </p:nvSpPr>
        <p:spPr>
          <a:xfrm>
            <a:off x="6210300" y="5181600"/>
            <a:ext cx="1905000" cy="461665"/>
          </a:xfrm>
          <a:prstGeom prst="rect">
            <a:avLst/>
          </a:prstGeom>
          <a:noFill/>
        </p:spPr>
        <p:txBody>
          <a:bodyPr wrap="square" rtlCol="0">
            <a:spAutoFit/>
          </a:bodyPr>
          <a:lstStyle/>
          <a:p>
            <a:pPr algn="ctr"/>
            <a:r>
              <a:rPr lang="en-US" b="1" i="0" dirty="0" smtClean="0">
                <a:latin typeface="+mj-lt"/>
              </a:rPr>
              <a:t>Age</a:t>
            </a:r>
            <a:endParaRPr lang="en-US" b="1" i="0" dirty="0">
              <a:latin typeface="+mj-lt"/>
            </a:endParaRPr>
          </a:p>
        </p:txBody>
      </p:sp>
      <p:sp>
        <p:nvSpPr>
          <p:cNvPr id="10" name="TextBox 9"/>
          <p:cNvSpPr txBox="1"/>
          <p:nvPr/>
        </p:nvSpPr>
        <p:spPr>
          <a:xfrm rot="16200000">
            <a:off x="-1888183" y="3141017"/>
            <a:ext cx="4533900" cy="461665"/>
          </a:xfrm>
          <a:prstGeom prst="rect">
            <a:avLst/>
          </a:prstGeom>
          <a:noFill/>
        </p:spPr>
        <p:txBody>
          <a:bodyPr wrap="square" rtlCol="0">
            <a:spAutoFit/>
          </a:bodyPr>
          <a:lstStyle/>
          <a:p>
            <a:pPr algn="ctr"/>
            <a:r>
              <a:rPr lang="en-US" b="1" i="0" dirty="0" smtClean="0">
                <a:latin typeface="+mj-lt"/>
              </a:rPr>
              <a:t>Percent of Respondents</a:t>
            </a:r>
            <a:endParaRPr lang="en-US" b="1" i="0" dirty="0">
              <a:latin typeface="+mj-lt"/>
            </a:endParaRPr>
          </a:p>
        </p:txBody>
      </p:sp>
      <p:grpSp>
        <p:nvGrpSpPr>
          <p:cNvPr id="11" name="Group 5"/>
          <p:cNvGrpSpPr>
            <a:grpSpLocks/>
          </p:cNvGrpSpPr>
          <p:nvPr/>
        </p:nvGrpSpPr>
        <p:grpSpPr bwMode="auto">
          <a:xfrm>
            <a:off x="0" y="6030913"/>
            <a:ext cx="9144000" cy="827087"/>
            <a:chOff x="0" y="6030203"/>
            <a:chExt cx="9144000" cy="827797"/>
          </a:xfrm>
        </p:grpSpPr>
        <p:pic>
          <p:nvPicPr>
            <p:cNvPr id="12" name="Picture 6"/>
            <p:cNvPicPr>
              <a:picLocks noChangeAspect="1"/>
            </p:cNvPicPr>
            <p:nvPr/>
          </p:nvPicPr>
          <p:blipFill>
            <a:blip r:embed="rId4"/>
            <a:srcRect/>
            <a:stretch>
              <a:fillRect/>
            </a:stretch>
          </p:blipFill>
          <p:spPr bwMode="auto">
            <a:xfrm>
              <a:off x="7696200" y="6063128"/>
              <a:ext cx="1447800" cy="794871"/>
            </a:xfrm>
            <a:prstGeom prst="rect">
              <a:avLst/>
            </a:prstGeom>
            <a:noFill/>
            <a:ln w="9525">
              <a:noFill/>
              <a:miter lim="800000"/>
              <a:headEnd/>
              <a:tailEnd/>
            </a:ln>
          </p:spPr>
        </p:pic>
        <p:pic>
          <p:nvPicPr>
            <p:cNvPr id="13" name="Picture 3" descr="oiplogo"/>
            <p:cNvPicPr>
              <a:picLocks noChangeAspect="1" noChangeArrowheads="1"/>
            </p:cNvPicPr>
            <p:nvPr/>
          </p:nvPicPr>
          <p:blipFill>
            <a:blip r:embed="rId5"/>
            <a:srcRect/>
            <a:stretch>
              <a:fillRect/>
            </a:stretch>
          </p:blipFill>
          <p:spPr bwMode="auto">
            <a:xfrm>
              <a:off x="0" y="6030203"/>
              <a:ext cx="2286000" cy="827797"/>
            </a:xfrm>
            <a:prstGeom prst="rect">
              <a:avLst/>
            </a:prstGeom>
            <a:noFill/>
            <a:ln w="9525">
              <a:noFill/>
              <a:miter lim="800000"/>
              <a:headEnd/>
              <a:tailEnd/>
            </a:ln>
          </p:spPr>
        </p:pic>
      </p:grpSp>
      <p:sp>
        <p:nvSpPr>
          <p:cNvPr id="14" name="TextBox 13"/>
          <p:cNvSpPr txBox="1"/>
          <p:nvPr/>
        </p:nvSpPr>
        <p:spPr>
          <a:xfrm>
            <a:off x="2971800" y="5829300"/>
            <a:ext cx="3848100" cy="461665"/>
          </a:xfrm>
          <a:prstGeom prst="rect">
            <a:avLst/>
          </a:prstGeom>
          <a:noFill/>
        </p:spPr>
        <p:txBody>
          <a:bodyPr wrap="square" rtlCol="0">
            <a:spAutoFit/>
          </a:bodyPr>
          <a:lstStyle/>
          <a:p>
            <a:pPr algn="ctr"/>
            <a:r>
              <a:rPr lang="en-US" b="1" i="0" dirty="0" smtClean="0">
                <a:latin typeface="Corbel" pitchFamily="34" charset="0"/>
              </a:rPr>
              <a:t>“Silver tsunami”</a:t>
            </a:r>
            <a:endParaRPr lang="en-US" b="1" i="0" dirty="0">
              <a:latin typeface="Corbe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2"/>
          <p:cNvSpPr>
            <a:spLocks noGrp="1"/>
          </p:cNvSpPr>
          <p:nvPr>
            <p:ph type="title"/>
          </p:nvPr>
        </p:nvSpPr>
        <p:spPr>
          <a:xfrm>
            <a:off x="457200" y="114300"/>
            <a:ext cx="8229600" cy="1143000"/>
          </a:xfrm>
          <a:noFill/>
        </p:spPr>
        <p:txBody>
          <a:bodyPr/>
          <a:lstStyle/>
          <a:p>
            <a:r>
              <a:rPr lang="en-US" sz="4400" dirty="0" smtClean="0"/>
              <a:t>Outcomes - Marine Volunteers</a:t>
            </a:r>
          </a:p>
        </p:txBody>
      </p:sp>
      <p:sp>
        <p:nvSpPr>
          <p:cNvPr id="3076" name="Text Box 4"/>
          <p:cNvSpPr txBox="1">
            <a:spLocks noChangeArrowheads="1"/>
          </p:cNvSpPr>
          <p:nvPr/>
        </p:nvSpPr>
        <p:spPr bwMode="auto">
          <a:xfrm>
            <a:off x="5029200" y="5257800"/>
            <a:ext cx="1524000" cy="457200"/>
          </a:xfrm>
          <a:prstGeom prst="rect">
            <a:avLst/>
          </a:prstGeom>
          <a:noFill/>
          <a:ln w="9525">
            <a:noFill/>
            <a:miter lim="800000"/>
            <a:headEnd/>
            <a:tailEnd/>
          </a:ln>
        </p:spPr>
        <p:txBody>
          <a:bodyPr>
            <a:spAutoFit/>
          </a:bodyPr>
          <a:lstStyle/>
          <a:p>
            <a:pPr>
              <a:spcBef>
                <a:spcPct val="50000"/>
              </a:spcBef>
            </a:pPr>
            <a:endParaRPr lang="en-US" i="0"/>
          </a:p>
        </p:txBody>
      </p:sp>
      <p:pic>
        <p:nvPicPr>
          <p:cNvPr id="3077" name="Picture 6" descr="HPIM0992"/>
          <p:cNvPicPr>
            <a:picLocks noChangeAspect="1" noChangeArrowheads="1"/>
          </p:cNvPicPr>
          <p:nvPr/>
        </p:nvPicPr>
        <p:blipFill>
          <a:blip r:embed="rId3"/>
          <a:srcRect/>
          <a:stretch>
            <a:fillRect/>
          </a:stretch>
        </p:blipFill>
        <p:spPr bwMode="auto">
          <a:xfrm>
            <a:off x="6400800" y="1981200"/>
            <a:ext cx="2428875" cy="3238500"/>
          </a:xfrm>
          <a:prstGeom prst="rect">
            <a:avLst/>
          </a:prstGeom>
          <a:noFill/>
          <a:ln w="9525">
            <a:noFill/>
            <a:miter lim="800000"/>
            <a:headEnd/>
            <a:tailEnd/>
          </a:ln>
        </p:spPr>
      </p:pic>
      <p:grpSp>
        <p:nvGrpSpPr>
          <p:cNvPr id="3078" name="Group 5"/>
          <p:cNvGrpSpPr>
            <a:grpSpLocks/>
          </p:cNvGrpSpPr>
          <p:nvPr/>
        </p:nvGrpSpPr>
        <p:grpSpPr bwMode="auto">
          <a:xfrm>
            <a:off x="0" y="6030913"/>
            <a:ext cx="9144000" cy="827087"/>
            <a:chOff x="0" y="6030203"/>
            <a:chExt cx="9144000" cy="827797"/>
          </a:xfrm>
        </p:grpSpPr>
        <p:pic>
          <p:nvPicPr>
            <p:cNvPr id="3079" name="Picture 6"/>
            <p:cNvPicPr>
              <a:picLocks noChangeAspect="1"/>
            </p:cNvPicPr>
            <p:nvPr/>
          </p:nvPicPr>
          <p:blipFill>
            <a:blip r:embed="rId4"/>
            <a:srcRect/>
            <a:stretch>
              <a:fillRect/>
            </a:stretch>
          </p:blipFill>
          <p:spPr bwMode="auto">
            <a:xfrm>
              <a:off x="7696200" y="6063128"/>
              <a:ext cx="1447800" cy="794871"/>
            </a:xfrm>
            <a:prstGeom prst="rect">
              <a:avLst/>
            </a:prstGeom>
            <a:noFill/>
            <a:ln w="9525">
              <a:noFill/>
              <a:miter lim="800000"/>
              <a:headEnd/>
              <a:tailEnd/>
            </a:ln>
          </p:spPr>
        </p:pic>
        <p:pic>
          <p:nvPicPr>
            <p:cNvPr id="3080" name="Picture 3" descr="oiplogo"/>
            <p:cNvPicPr>
              <a:picLocks noChangeAspect="1" noChangeArrowheads="1"/>
            </p:cNvPicPr>
            <p:nvPr/>
          </p:nvPicPr>
          <p:blipFill>
            <a:blip r:embed="rId5"/>
            <a:srcRect/>
            <a:stretch>
              <a:fillRect/>
            </a:stretch>
          </p:blipFill>
          <p:spPr bwMode="auto">
            <a:xfrm>
              <a:off x="0" y="6030203"/>
              <a:ext cx="2286000" cy="827797"/>
            </a:xfrm>
            <a:prstGeom prst="rect">
              <a:avLst/>
            </a:prstGeom>
            <a:noFill/>
            <a:ln w="9525">
              <a:noFill/>
              <a:miter lim="800000"/>
              <a:headEnd/>
              <a:tailEnd/>
            </a:ln>
          </p:spPr>
        </p:pic>
      </p:grpSp>
      <p:graphicFrame>
        <p:nvGraphicFramePr>
          <p:cNvPr id="9" name="Chart 8"/>
          <p:cNvGraphicFramePr/>
          <p:nvPr/>
        </p:nvGraphicFramePr>
        <p:xfrm>
          <a:off x="381000" y="1524000"/>
          <a:ext cx="5676900" cy="4356100"/>
        </p:xfrm>
        <a:graphic>
          <a:graphicData uri="http://schemas.openxmlformats.org/drawingml/2006/chart">
            <c:chart xmlns:c="http://schemas.openxmlformats.org/drawingml/2006/chart" xmlns:r="http://schemas.openxmlformats.org/officeDocument/2006/relationships" r:id="rId6"/>
          </a:graphicData>
        </a:graphic>
      </p:graphicFrame>
      <p:sp>
        <p:nvSpPr>
          <p:cNvPr id="11" name="Rectangle 2"/>
          <p:cNvSpPr txBox="1">
            <a:spLocks/>
          </p:cNvSpPr>
          <p:nvPr/>
        </p:nvSpPr>
        <p:spPr bwMode="auto">
          <a:xfrm>
            <a:off x="457200" y="1409700"/>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smtClean="0">
                <a:ln>
                  <a:noFill/>
                </a:ln>
                <a:solidFill>
                  <a:schemeClr val="tx1"/>
                </a:solidFill>
                <a:effectLst/>
                <a:uLnTx/>
                <a:uFillTx/>
                <a:latin typeface="+mj-lt"/>
                <a:ea typeface="+mj-ea"/>
                <a:cs typeface="ＭＳ Ｐゴシック" pitchFamily="-105" charset="-128"/>
              </a:rPr>
              <a:t>Usefulness</a:t>
            </a:r>
            <a:r>
              <a:rPr kumimoji="0" lang="en-US" b="1" i="0" u="none" strike="noStrike" kern="0" cap="none" spc="0" normalizeH="0" noProof="0" dirty="0" smtClean="0">
                <a:ln>
                  <a:noFill/>
                </a:ln>
                <a:solidFill>
                  <a:schemeClr val="tx1"/>
                </a:solidFill>
                <a:effectLst/>
                <a:uLnTx/>
                <a:uFillTx/>
                <a:latin typeface="+mj-lt"/>
                <a:ea typeface="+mj-ea"/>
                <a:cs typeface="ＭＳ Ｐゴシック" pitchFamily="-105" charset="-128"/>
              </a:rPr>
              <a:t> of </a:t>
            </a:r>
            <a:r>
              <a:rPr lang="en-US" b="1" i="0" kern="0" dirty="0" smtClean="0">
                <a:latin typeface="+mj-lt"/>
                <a:ea typeface="+mj-ea"/>
                <a:cs typeface="ＭＳ Ｐゴシック" pitchFamily="-105" charset="-128"/>
              </a:rPr>
              <a:t>Cruises </a:t>
            </a:r>
            <a:r>
              <a:rPr kumimoji="0" lang="en-US" b="1" i="0" u="none" strike="noStrike" kern="0" cap="none" spc="0" normalizeH="0" noProof="0" dirty="0" smtClean="0">
                <a:ln>
                  <a:noFill/>
                </a:ln>
                <a:solidFill>
                  <a:schemeClr val="tx1"/>
                </a:solidFill>
                <a:effectLst/>
                <a:uLnTx/>
                <a:uFillTx/>
                <a:latin typeface="+mj-lt"/>
                <a:ea typeface="+mj-ea"/>
                <a:cs typeface="ＭＳ Ｐゴシック" pitchFamily="-105" charset="-128"/>
              </a:rPr>
              <a:t>to </a:t>
            </a:r>
            <a:r>
              <a:rPr lang="en-US" b="1" i="0" kern="0" dirty="0">
                <a:latin typeface="+mj-lt"/>
                <a:ea typeface="+mj-ea"/>
                <a:cs typeface="ＭＳ Ｐゴシック" pitchFamily="-105" charset="-128"/>
              </a:rPr>
              <a:t>M</a:t>
            </a:r>
            <a:r>
              <a:rPr kumimoji="0" lang="en-US" b="1" i="0" u="none" strike="noStrike" kern="0" cap="none" spc="0" normalizeH="0" noProof="0" dirty="0" err="1" smtClean="0">
                <a:ln>
                  <a:noFill/>
                </a:ln>
                <a:solidFill>
                  <a:schemeClr val="tx1"/>
                </a:solidFill>
                <a:effectLst/>
                <a:uLnTx/>
                <a:uFillTx/>
                <a:latin typeface="+mj-lt"/>
                <a:ea typeface="+mj-ea"/>
                <a:cs typeface="ＭＳ Ｐゴシック" pitchFamily="-105" charset="-128"/>
              </a:rPr>
              <a:t>arin</a:t>
            </a:r>
            <a:r>
              <a:rPr lang="en-US" b="1" i="0" kern="0" dirty="0" smtClean="0">
                <a:latin typeface="+mj-lt"/>
                <a:ea typeface="+mj-ea"/>
                <a:cs typeface="ＭＳ Ｐゴシック" pitchFamily="-105" charset="-128"/>
              </a:rPr>
              <a:t>e Volunteers</a:t>
            </a:r>
            <a:endParaRPr kumimoji="0" lang="en-US" b="1" i="0" u="none" strike="noStrike" kern="0" cap="none" spc="0" normalizeH="0" baseline="0" noProof="0" dirty="0" smtClean="0">
              <a:ln>
                <a:noFill/>
              </a:ln>
              <a:solidFill>
                <a:schemeClr val="tx1"/>
              </a:solidFill>
              <a:effectLst/>
              <a:uLnTx/>
              <a:uFillTx/>
              <a:latin typeface="+mj-lt"/>
              <a:ea typeface="+mj-ea"/>
              <a:cs typeface="ＭＳ Ｐゴシック" pitchFamily="-105" charset="-128"/>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2"/>
          <p:cNvSpPr>
            <a:spLocks noGrp="1"/>
          </p:cNvSpPr>
          <p:nvPr>
            <p:ph type="title"/>
          </p:nvPr>
        </p:nvSpPr>
        <p:spPr>
          <a:xfrm>
            <a:off x="457200" y="114300"/>
            <a:ext cx="8229600" cy="1143000"/>
          </a:xfrm>
          <a:noFill/>
        </p:spPr>
        <p:txBody>
          <a:bodyPr/>
          <a:lstStyle/>
          <a:p>
            <a:r>
              <a:rPr lang="en-US" sz="4400" dirty="0" smtClean="0"/>
              <a:t>Outcomes - Marine Volunteers</a:t>
            </a:r>
          </a:p>
        </p:txBody>
      </p:sp>
      <p:sp>
        <p:nvSpPr>
          <p:cNvPr id="3076" name="Text Box 4"/>
          <p:cNvSpPr txBox="1">
            <a:spLocks noChangeArrowheads="1"/>
          </p:cNvSpPr>
          <p:nvPr/>
        </p:nvSpPr>
        <p:spPr bwMode="auto">
          <a:xfrm>
            <a:off x="5029200" y="5257800"/>
            <a:ext cx="1524000" cy="457200"/>
          </a:xfrm>
          <a:prstGeom prst="rect">
            <a:avLst/>
          </a:prstGeom>
          <a:noFill/>
          <a:ln w="9525">
            <a:noFill/>
            <a:miter lim="800000"/>
            <a:headEnd/>
            <a:tailEnd/>
          </a:ln>
        </p:spPr>
        <p:txBody>
          <a:bodyPr>
            <a:spAutoFit/>
          </a:bodyPr>
          <a:lstStyle/>
          <a:p>
            <a:pPr>
              <a:spcBef>
                <a:spcPct val="50000"/>
              </a:spcBef>
            </a:pPr>
            <a:endParaRPr lang="en-US" i="0"/>
          </a:p>
        </p:txBody>
      </p:sp>
      <p:pic>
        <p:nvPicPr>
          <p:cNvPr id="3077" name="Picture 6" descr="HPIM0992"/>
          <p:cNvPicPr>
            <a:picLocks noChangeAspect="1" noChangeArrowheads="1"/>
          </p:cNvPicPr>
          <p:nvPr/>
        </p:nvPicPr>
        <p:blipFill>
          <a:blip r:embed="rId3"/>
          <a:srcRect/>
          <a:stretch>
            <a:fillRect/>
          </a:stretch>
        </p:blipFill>
        <p:spPr bwMode="auto">
          <a:xfrm>
            <a:off x="6400800" y="1981200"/>
            <a:ext cx="2428875" cy="3238500"/>
          </a:xfrm>
          <a:prstGeom prst="rect">
            <a:avLst/>
          </a:prstGeom>
          <a:noFill/>
          <a:ln w="9525">
            <a:noFill/>
            <a:miter lim="800000"/>
            <a:headEnd/>
            <a:tailEnd/>
          </a:ln>
        </p:spPr>
      </p:pic>
      <p:grpSp>
        <p:nvGrpSpPr>
          <p:cNvPr id="2" name="Group 5"/>
          <p:cNvGrpSpPr>
            <a:grpSpLocks/>
          </p:cNvGrpSpPr>
          <p:nvPr/>
        </p:nvGrpSpPr>
        <p:grpSpPr bwMode="auto">
          <a:xfrm>
            <a:off x="0" y="6030913"/>
            <a:ext cx="9144000" cy="827087"/>
            <a:chOff x="0" y="6030203"/>
            <a:chExt cx="9144000" cy="827797"/>
          </a:xfrm>
        </p:grpSpPr>
        <p:pic>
          <p:nvPicPr>
            <p:cNvPr id="3079" name="Picture 6"/>
            <p:cNvPicPr>
              <a:picLocks noChangeAspect="1"/>
            </p:cNvPicPr>
            <p:nvPr/>
          </p:nvPicPr>
          <p:blipFill>
            <a:blip r:embed="rId4"/>
            <a:srcRect/>
            <a:stretch>
              <a:fillRect/>
            </a:stretch>
          </p:blipFill>
          <p:spPr bwMode="auto">
            <a:xfrm>
              <a:off x="7696200" y="6063128"/>
              <a:ext cx="1447800" cy="794871"/>
            </a:xfrm>
            <a:prstGeom prst="rect">
              <a:avLst/>
            </a:prstGeom>
            <a:noFill/>
            <a:ln w="9525">
              <a:noFill/>
              <a:miter lim="800000"/>
              <a:headEnd/>
              <a:tailEnd/>
            </a:ln>
          </p:spPr>
        </p:pic>
        <p:pic>
          <p:nvPicPr>
            <p:cNvPr id="3080" name="Picture 3" descr="oiplogo"/>
            <p:cNvPicPr>
              <a:picLocks noChangeAspect="1" noChangeArrowheads="1"/>
            </p:cNvPicPr>
            <p:nvPr/>
          </p:nvPicPr>
          <p:blipFill>
            <a:blip r:embed="rId5"/>
            <a:srcRect/>
            <a:stretch>
              <a:fillRect/>
            </a:stretch>
          </p:blipFill>
          <p:spPr bwMode="auto">
            <a:xfrm>
              <a:off x="0" y="6030203"/>
              <a:ext cx="2286000" cy="827797"/>
            </a:xfrm>
            <a:prstGeom prst="rect">
              <a:avLst/>
            </a:prstGeom>
            <a:noFill/>
            <a:ln w="9525">
              <a:noFill/>
              <a:miter lim="800000"/>
              <a:headEnd/>
              <a:tailEnd/>
            </a:ln>
          </p:spPr>
        </p:pic>
      </p:grpSp>
      <p:graphicFrame>
        <p:nvGraphicFramePr>
          <p:cNvPr id="9" name="Chart 8"/>
          <p:cNvGraphicFramePr/>
          <p:nvPr/>
        </p:nvGraphicFramePr>
        <p:xfrm>
          <a:off x="381000" y="1447800"/>
          <a:ext cx="5676900" cy="4356100"/>
        </p:xfrm>
        <a:graphic>
          <a:graphicData uri="http://schemas.openxmlformats.org/drawingml/2006/chart">
            <c:chart xmlns:c="http://schemas.openxmlformats.org/drawingml/2006/chart" xmlns:r="http://schemas.openxmlformats.org/officeDocument/2006/relationships" r:id="rId6"/>
          </a:graphicData>
        </a:graphic>
      </p:graphicFrame>
      <p:sp>
        <p:nvSpPr>
          <p:cNvPr id="11" name="Rectangle 2"/>
          <p:cNvSpPr txBox="1">
            <a:spLocks/>
          </p:cNvSpPr>
          <p:nvPr/>
        </p:nvSpPr>
        <p:spPr bwMode="auto">
          <a:xfrm>
            <a:off x="304800" y="1257300"/>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smtClean="0">
                <a:ln>
                  <a:noFill/>
                </a:ln>
                <a:solidFill>
                  <a:schemeClr val="tx1"/>
                </a:solidFill>
                <a:effectLst/>
                <a:uLnTx/>
                <a:uFillTx/>
                <a:latin typeface="+mj-lt"/>
                <a:ea typeface="+mj-ea"/>
                <a:cs typeface="ＭＳ Ｐゴシック" pitchFamily="-105" charset="-128"/>
              </a:rPr>
              <a:t>Relevance</a:t>
            </a:r>
            <a:r>
              <a:rPr kumimoji="0" lang="en-US" b="1" i="0" u="none" strike="noStrike" kern="0" cap="none" spc="0" normalizeH="0" noProof="0" dirty="0" smtClean="0">
                <a:ln>
                  <a:noFill/>
                </a:ln>
                <a:solidFill>
                  <a:schemeClr val="tx1"/>
                </a:solidFill>
                <a:effectLst/>
                <a:uLnTx/>
                <a:uFillTx/>
                <a:latin typeface="+mj-lt"/>
                <a:ea typeface="+mj-ea"/>
                <a:cs typeface="ＭＳ Ｐゴシック" pitchFamily="-105" charset="-128"/>
              </a:rPr>
              <a:t> of </a:t>
            </a:r>
            <a:r>
              <a:rPr lang="en-US" b="1" i="0" kern="0" dirty="0" smtClean="0">
                <a:latin typeface="+mj-lt"/>
                <a:ea typeface="+mj-ea"/>
                <a:cs typeface="ＭＳ Ｐゴシック" pitchFamily="-105" charset="-128"/>
              </a:rPr>
              <a:t>Cruises </a:t>
            </a:r>
            <a:r>
              <a:rPr kumimoji="0" lang="en-US" b="1" i="0" u="none" strike="noStrike" kern="0" cap="none" spc="0" normalizeH="0" noProof="0" dirty="0" smtClean="0">
                <a:ln>
                  <a:noFill/>
                </a:ln>
                <a:solidFill>
                  <a:schemeClr val="tx1"/>
                </a:solidFill>
                <a:effectLst/>
                <a:uLnTx/>
                <a:uFillTx/>
                <a:latin typeface="+mj-lt"/>
                <a:ea typeface="+mj-ea"/>
                <a:cs typeface="ＭＳ Ｐゴシック" pitchFamily="-105" charset="-128"/>
              </a:rPr>
              <a:t>to </a:t>
            </a:r>
            <a:r>
              <a:rPr lang="en-US" b="1" i="0" kern="0" dirty="0">
                <a:latin typeface="+mj-lt"/>
                <a:ea typeface="+mj-ea"/>
                <a:cs typeface="ＭＳ Ｐゴシック" pitchFamily="-105" charset="-128"/>
              </a:rPr>
              <a:t>M</a:t>
            </a:r>
            <a:r>
              <a:rPr kumimoji="0" lang="en-US" b="1" i="0" u="none" strike="noStrike" kern="0" cap="none" spc="0" normalizeH="0" noProof="0" dirty="0" err="1" smtClean="0">
                <a:ln>
                  <a:noFill/>
                </a:ln>
                <a:solidFill>
                  <a:schemeClr val="tx1"/>
                </a:solidFill>
                <a:effectLst/>
                <a:uLnTx/>
                <a:uFillTx/>
                <a:latin typeface="+mj-lt"/>
                <a:ea typeface="+mj-ea"/>
                <a:cs typeface="ＭＳ Ｐゴシック" pitchFamily="-105" charset="-128"/>
              </a:rPr>
              <a:t>arin</a:t>
            </a:r>
            <a:r>
              <a:rPr lang="en-US" b="1" i="0" kern="0" dirty="0" smtClean="0">
                <a:latin typeface="+mj-lt"/>
                <a:ea typeface="+mj-ea"/>
                <a:cs typeface="ＭＳ Ｐゴシック" pitchFamily="-105" charset="-128"/>
              </a:rPr>
              <a:t>e Volunteers</a:t>
            </a:r>
            <a:endParaRPr kumimoji="0" lang="en-US" b="1" i="0" u="none" strike="noStrike" kern="0" cap="none" spc="0" normalizeH="0" baseline="0" noProof="0" dirty="0" smtClean="0">
              <a:ln>
                <a:noFill/>
              </a:ln>
              <a:solidFill>
                <a:schemeClr val="tx1"/>
              </a:solidFill>
              <a:effectLst/>
              <a:uLnTx/>
              <a:uFillTx/>
              <a:latin typeface="+mj-lt"/>
              <a:ea typeface="+mj-ea"/>
              <a:cs typeface="ＭＳ Ｐゴシック" pitchFamily="-105" charset="-128"/>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54645" name="Group 21"/>
          <p:cNvGraphicFramePr>
            <a:graphicFrameLocks noGrp="1"/>
          </p:cNvGraphicFramePr>
          <p:nvPr>
            <p:ph idx="1"/>
          </p:nvPr>
        </p:nvGraphicFramePr>
        <p:xfrm>
          <a:off x="3352800" y="1943100"/>
          <a:ext cx="5562600" cy="3390900"/>
        </p:xfrm>
        <a:graphic>
          <a:graphicData uri="http://schemas.openxmlformats.org/drawingml/2006/table">
            <a:tbl>
              <a:tblPr/>
              <a:tblGrid>
                <a:gridCol w="5562600"/>
              </a:tblGrid>
              <a:tr h="3390900">
                <a:tc>
                  <a:txBody>
                    <a:bodyPr/>
                    <a:lstStyle/>
                    <a:p>
                      <a:pPr marL="342900" marR="0" lvl="0" indent="-342900" algn="l" defTabSz="914400" rtl="0" eaLnBrk="0" fontAlgn="t" latinLnBrk="0" hangingPunct="0">
                        <a:lnSpc>
                          <a:spcPct val="100000"/>
                        </a:lnSpc>
                        <a:spcBef>
                          <a:spcPct val="0"/>
                        </a:spcBef>
                        <a:spcAft>
                          <a:spcPct val="0"/>
                        </a:spcAft>
                        <a:buClr>
                          <a:schemeClr val="accent1"/>
                        </a:buClr>
                        <a:buSzPct val="90000"/>
                        <a:buFont typeface="Wingdings" pitchFamily="-105" charset="2"/>
                        <a:buChar char="l"/>
                        <a:tabLst/>
                      </a:pPr>
                      <a:r>
                        <a:rPr kumimoji="0" lang="en-US" sz="2400" b="0" i="0" u="none" strike="noStrike" cap="none" normalizeH="0" baseline="0" dirty="0" smtClean="0">
                          <a:ln>
                            <a:noFill/>
                          </a:ln>
                          <a:solidFill>
                            <a:schemeClr val="tx1"/>
                          </a:solidFill>
                          <a:effectLst/>
                          <a:latin typeface="Corbel" pitchFamily="-105" charset="0"/>
                          <a:ea typeface="ＭＳ Ｐゴシック" pitchFamily="-105" charset="-128"/>
                        </a:rPr>
                        <a:t> “The ability to actually do something that will/could be used for research studies is extremely exciting.”</a:t>
                      </a:r>
                    </a:p>
                    <a:p>
                      <a:pPr marL="342900" marR="0" lvl="0" indent="-342900" algn="l" defTabSz="914400" rtl="0" eaLnBrk="0" fontAlgn="t" latinLnBrk="0" hangingPunct="0">
                        <a:lnSpc>
                          <a:spcPct val="100000"/>
                        </a:lnSpc>
                        <a:spcBef>
                          <a:spcPct val="0"/>
                        </a:spcBef>
                        <a:spcAft>
                          <a:spcPct val="0"/>
                        </a:spcAft>
                        <a:buClr>
                          <a:schemeClr val="accent1"/>
                        </a:buClr>
                        <a:buSzPct val="90000"/>
                        <a:buFont typeface="Wingdings" pitchFamily="-105" charset="2"/>
                        <a:buChar char="l"/>
                        <a:tabLst/>
                      </a:pPr>
                      <a:endParaRPr kumimoji="0" lang="en-US" sz="2400" b="0" i="0" u="none" strike="noStrike" cap="none" normalizeH="0" baseline="0" dirty="0" smtClean="0">
                        <a:ln>
                          <a:noFill/>
                        </a:ln>
                        <a:solidFill>
                          <a:schemeClr val="tx1"/>
                        </a:solidFill>
                        <a:effectLst/>
                        <a:latin typeface="Corbel" pitchFamily="-105" charset="0"/>
                        <a:ea typeface="ＭＳ Ｐゴシック" pitchFamily="-105" charset="-128"/>
                      </a:endParaRPr>
                    </a:p>
                    <a:p>
                      <a:pPr marL="342900" marR="0" lvl="0" indent="-342900" algn="l" defTabSz="914400" rtl="0" eaLnBrk="0" fontAlgn="t" latinLnBrk="0" hangingPunct="0">
                        <a:lnSpc>
                          <a:spcPct val="100000"/>
                        </a:lnSpc>
                        <a:spcBef>
                          <a:spcPct val="0"/>
                        </a:spcBef>
                        <a:spcAft>
                          <a:spcPct val="0"/>
                        </a:spcAft>
                        <a:buClr>
                          <a:schemeClr val="accent1"/>
                        </a:buClr>
                        <a:buSzPct val="90000"/>
                        <a:buFont typeface="Wingdings" pitchFamily="-105" charset="2"/>
                        <a:buChar char="l"/>
                        <a:tabLst/>
                        <a:defRPr/>
                      </a:pPr>
                      <a:r>
                        <a:rPr lang="en-US" sz="2400" i="0" kern="1200" dirty="0" smtClean="0">
                          <a:solidFill>
                            <a:schemeClr val="tx1"/>
                          </a:solidFill>
                          <a:latin typeface="+mn-lt"/>
                          <a:ea typeface="+mn-ea"/>
                          <a:cs typeface="+mn-cs"/>
                        </a:rPr>
                        <a:t>“I learned about salinity, conductivity and many other properties of water and how/why they are relevant to an ecosystem.”</a:t>
                      </a:r>
                    </a:p>
                  </a:txBody>
                  <a:tcPr horzOverflow="overflow">
                    <a:lnL>
                      <a:noFill/>
                    </a:lnL>
                    <a:lnR>
                      <a:noFill/>
                    </a:lnR>
                    <a:lnT>
                      <a:noFill/>
                    </a:lnT>
                    <a:lnB>
                      <a:noFill/>
                    </a:lnB>
                    <a:lnTlToBr>
                      <a:noFill/>
                    </a:lnTlToBr>
                    <a:lnBlToTr>
                      <a:noFill/>
                    </a:lnBlToTr>
                    <a:noFill/>
                  </a:tcPr>
                </a:tc>
              </a:tr>
            </a:tbl>
          </a:graphicData>
        </a:graphic>
      </p:graphicFrame>
      <p:pic>
        <p:nvPicPr>
          <p:cNvPr id="49156" name="Picture 9" descr="secchi disk"/>
          <p:cNvPicPr>
            <a:picLocks noChangeAspect="1" noChangeArrowheads="1"/>
          </p:cNvPicPr>
          <p:nvPr/>
        </p:nvPicPr>
        <p:blipFill>
          <a:blip r:embed="rId3"/>
          <a:srcRect/>
          <a:stretch>
            <a:fillRect/>
          </a:stretch>
        </p:blipFill>
        <p:spPr bwMode="auto">
          <a:xfrm>
            <a:off x="419100" y="1866900"/>
            <a:ext cx="2449513" cy="3267293"/>
          </a:xfrm>
          <a:prstGeom prst="rect">
            <a:avLst/>
          </a:prstGeom>
          <a:noFill/>
          <a:ln w="9525">
            <a:noFill/>
            <a:miter lim="800000"/>
            <a:headEnd/>
            <a:tailEnd/>
          </a:ln>
        </p:spPr>
      </p:pic>
      <p:sp>
        <p:nvSpPr>
          <p:cNvPr id="49157" name="Rectangle 11"/>
          <p:cNvSpPr>
            <a:spLocks/>
          </p:cNvSpPr>
          <p:nvPr/>
        </p:nvSpPr>
        <p:spPr bwMode="auto">
          <a:xfrm>
            <a:off x="-228600" y="0"/>
            <a:ext cx="9601200" cy="1143000"/>
          </a:xfrm>
          <a:prstGeom prst="rect">
            <a:avLst/>
          </a:prstGeom>
          <a:noFill/>
          <a:ln w="9525">
            <a:noFill/>
            <a:miter lim="800000"/>
            <a:headEnd/>
            <a:tailEnd/>
          </a:ln>
        </p:spPr>
        <p:txBody>
          <a:bodyPr anchor="ctr"/>
          <a:lstStyle/>
          <a:p>
            <a:pPr algn="ctr"/>
            <a:r>
              <a:rPr lang="en-US" sz="4400" b="1" i="0" dirty="0" smtClean="0">
                <a:latin typeface="Corbel" pitchFamily="-105" charset="0"/>
              </a:rPr>
              <a:t>Reflections from Marine </a:t>
            </a:r>
            <a:r>
              <a:rPr lang="en-US" sz="4400" b="1" i="0" dirty="0">
                <a:latin typeface="Corbel" pitchFamily="-105" charset="0"/>
              </a:rPr>
              <a:t>Volunteers</a:t>
            </a:r>
          </a:p>
        </p:txBody>
      </p:sp>
      <p:grpSp>
        <p:nvGrpSpPr>
          <p:cNvPr id="49158" name="Group 4"/>
          <p:cNvGrpSpPr>
            <a:grpSpLocks/>
          </p:cNvGrpSpPr>
          <p:nvPr/>
        </p:nvGrpSpPr>
        <p:grpSpPr bwMode="auto">
          <a:xfrm>
            <a:off x="0" y="6030913"/>
            <a:ext cx="9144000" cy="827087"/>
            <a:chOff x="0" y="6030203"/>
            <a:chExt cx="9144000" cy="827797"/>
          </a:xfrm>
        </p:grpSpPr>
        <p:pic>
          <p:nvPicPr>
            <p:cNvPr id="49159" name="Picture 5"/>
            <p:cNvPicPr>
              <a:picLocks noChangeAspect="1"/>
            </p:cNvPicPr>
            <p:nvPr/>
          </p:nvPicPr>
          <p:blipFill>
            <a:blip r:embed="rId4"/>
            <a:srcRect/>
            <a:stretch>
              <a:fillRect/>
            </a:stretch>
          </p:blipFill>
          <p:spPr bwMode="auto">
            <a:xfrm>
              <a:off x="7696200" y="6063128"/>
              <a:ext cx="1447800" cy="794871"/>
            </a:xfrm>
            <a:prstGeom prst="rect">
              <a:avLst/>
            </a:prstGeom>
            <a:noFill/>
            <a:ln w="9525">
              <a:noFill/>
              <a:miter lim="800000"/>
              <a:headEnd/>
              <a:tailEnd/>
            </a:ln>
          </p:spPr>
        </p:pic>
        <p:pic>
          <p:nvPicPr>
            <p:cNvPr id="49160" name="Picture 3" descr="oiplogo"/>
            <p:cNvPicPr>
              <a:picLocks noChangeAspect="1" noChangeArrowheads="1"/>
            </p:cNvPicPr>
            <p:nvPr/>
          </p:nvPicPr>
          <p:blipFill>
            <a:blip r:embed="rId5"/>
            <a:srcRect/>
            <a:stretch>
              <a:fillRect/>
            </a:stretch>
          </p:blipFill>
          <p:spPr bwMode="auto">
            <a:xfrm>
              <a:off x="0" y="6030203"/>
              <a:ext cx="2286000" cy="827797"/>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645" name="Group 21"/>
          <p:cNvGraphicFramePr>
            <a:graphicFrameLocks noGrp="1"/>
          </p:cNvGraphicFramePr>
          <p:nvPr>
            <p:ph idx="1"/>
          </p:nvPr>
        </p:nvGraphicFramePr>
        <p:xfrm>
          <a:off x="2971800" y="1257300"/>
          <a:ext cx="5562600" cy="5455920"/>
        </p:xfrm>
        <a:graphic>
          <a:graphicData uri="http://schemas.openxmlformats.org/drawingml/2006/table">
            <a:tbl>
              <a:tblPr/>
              <a:tblGrid>
                <a:gridCol w="5562600"/>
              </a:tblGrid>
              <a:tr h="3962400">
                <a:tc>
                  <a:txBody>
                    <a:bodyPr/>
                    <a:lstStyle/>
                    <a:p>
                      <a:pPr marL="342900" marR="0" lvl="0" indent="-342900" algn="l" defTabSz="914400" rtl="0" eaLnBrk="0" fontAlgn="t" latinLnBrk="0" hangingPunct="0">
                        <a:lnSpc>
                          <a:spcPct val="100000"/>
                        </a:lnSpc>
                        <a:spcBef>
                          <a:spcPct val="0"/>
                        </a:spcBef>
                        <a:spcAft>
                          <a:spcPct val="0"/>
                        </a:spcAft>
                        <a:buClr>
                          <a:schemeClr val="accent1"/>
                        </a:buClr>
                        <a:buSzPct val="90000"/>
                        <a:buFont typeface="Wingdings" pitchFamily="-105" charset="2"/>
                        <a:buChar char="l"/>
                        <a:tabLst/>
                      </a:pPr>
                      <a:r>
                        <a:rPr kumimoji="0" lang="en-US" sz="2400" b="0" i="0" u="none" strike="noStrike" cap="none" normalizeH="0" baseline="0" dirty="0" smtClean="0">
                          <a:ln>
                            <a:noFill/>
                          </a:ln>
                          <a:solidFill>
                            <a:schemeClr val="tx1"/>
                          </a:solidFill>
                          <a:effectLst/>
                          <a:latin typeface="Corbel" pitchFamily="-105" charset="0"/>
                          <a:ea typeface="ＭＳ Ｐゴシック" pitchFamily="-105" charset="-128"/>
                        </a:rPr>
                        <a:t>“Since volunteers focus on beach specimens at low tide, this showed us how to think anew.  Asking questions, making predictions, and then testing to see if we are right.   This new knowledge of phytoplankton and zooplankton, and water temperatures at various depths will be fun to share.”</a:t>
                      </a:r>
                    </a:p>
                    <a:p>
                      <a:pPr marL="342900" marR="0" lvl="0" indent="-342900" algn="l" defTabSz="914400" rtl="0" eaLnBrk="0" fontAlgn="t" latinLnBrk="0" hangingPunct="0">
                        <a:lnSpc>
                          <a:spcPct val="100000"/>
                        </a:lnSpc>
                        <a:spcBef>
                          <a:spcPct val="0"/>
                        </a:spcBef>
                        <a:spcAft>
                          <a:spcPct val="0"/>
                        </a:spcAft>
                        <a:buClr>
                          <a:schemeClr val="accent1"/>
                        </a:buClr>
                        <a:buSzPct val="90000"/>
                        <a:buFont typeface="Wingdings" pitchFamily="-105" charset="2"/>
                        <a:buChar char="l"/>
                        <a:tabLst/>
                      </a:pPr>
                      <a:endParaRPr kumimoji="0" lang="en-US" sz="2400" b="0" i="0" u="none" strike="noStrike" cap="none" normalizeH="0" baseline="0" dirty="0" smtClean="0">
                        <a:ln>
                          <a:noFill/>
                        </a:ln>
                        <a:solidFill>
                          <a:schemeClr val="tx1"/>
                        </a:solidFill>
                        <a:effectLst/>
                        <a:latin typeface="Corbel" pitchFamily="-105" charset="0"/>
                        <a:ea typeface="ＭＳ Ｐゴシック" pitchFamily="-105" charset="-128"/>
                      </a:endParaRPr>
                    </a:p>
                    <a:p>
                      <a:pPr marL="342900" marR="0" lvl="0" indent="-342900" algn="l" defTabSz="914400" rtl="0" eaLnBrk="0" fontAlgn="t" latinLnBrk="0" hangingPunct="0">
                        <a:lnSpc>
                          <a:spcPct val="100000"/>
                        </a:lnSpc>
                        <a:spcBef>
                          <a:spcPct val="0"/>
                        </a:spcBef>
                        <a:spcAft>
                          <a:spcPct val="0"/>
                        </a:spcAft>
                        <a:buClr>
                          <a:schemeClr val="accent1"/>
                        </a:buClr>
                        <a:buSzPct val="90000"/>
                        <a:buFont typeface="Wingdings" pitchFamily="-105" charset="2"/>
                        <a:buChar char="l"/>
                        <a:tabLst/>
                        <a:defRPr/>
                      </a:pPr>
                      <a:r>
                        <a:rPr kumimoji="0" lang="en-US" sz="2400" b="0" i="0" u="none" strike="noStrike" cap="none" normalizeH="0" baseline="0" dirty="0" smtClean="0">
                          <a:ln>
                            <a:noFill/>
                          </a:ln>
                          <a:solidFill>
                            <a:schemeClr val="tx1"/>
                          </a:solidFill>
                          <a:effectLst/>
                          <a:latin typeface="Corbel" pitchFamily="-105" charset="0"/>
                          <a:ea typeface="ＭＳ Ｐゴシック" pitchFamily="-105" charset="-128"/>
                        </a:rPr>
                        <a:t>“A better understanding of the underwater environment is a better basis for explaining what happens on the beach”</a:t>
                      </a:r>
                    </a:p>
                    <a:p>
                      <a:pPr marL="342900" marR="0" lvl="0" indent="-342900" algn="l" defTabSz="914400" rtl="0" eaLnBrk="0" fontAlgn="t" latinLnBrk="0" hangingPunct="0">
                        <a:lnSpc>
                          <a:spcPct val="100000"/>
                        </a:lnSpc>
                        <a:spcBef>
                          <a:spcPct val="0"/>
                        </a:spcBef>
                        <a:spcAft>
                          <a:spcPct val="0"/>
                        </a:spcAft>
                        <a:buClr>
                          <a:schemeClr val="accent1"/>
                        </a:buClr>
                        <a:buSzPct val="90000"/>
                        <a:buFont typeface="Wingdings" pitchFamily="-105" charset="2"/>
                        <a:buChar char="l"/>
                        <a:tabLst/>
                      </a:pPr>
                      <a:endParaRPr kumimoji="0" lang="en-US" sz="2000" b="0" i="0" u="none" strike="noStrike" cap="none" normalizeH="0" baseline="0" dirty="0" smtClean="0">
                        <a:ln>
                          <a:noFill/>
                        </a:ln>
                        <a:solidFill>
                          <a:schemeClr val="tx1"/>
                        </a:solidFill>
                        <a:effectLst/>
                        <a:latin typeface="Corbel" pitchFamily="-105" charset="0"/>
                        <a:ea typeface="ＭＳ Ｐゴシック" pitchFamily="-105" charset="-128"/>
                      </a:endParaRPr>
                    </a:p>
                    <a:p>
                      <a:pPr marL="342900" marR="0" lvl="0" indent="-342900" algn="l" defTabSz="914400" rtl="0" eaLnBrk="0" fontAlgn="t" latinLnBrk="0" hangingPunct="0">
                        <a:lnSpc>
                          <a:spcPct val="100000"/>
                        </a:lnSpc>
                        <a:spcBef>
                          <a:spcPct val="0"/>
                        </a:spcBef>
                        <a:spcAft>
                          <a:spcPct val="0"/>
                        </a:spcAft>
                        <a:buClr>
                          <a:schemeClr val="accent1"/>
                        </a:buClr>
                        <a:buSzPct val="90000"/>
                        <a:buFont typeface="Wingdings" pitchFamily="-105" charset="2"/>
                        <a:buChar char="l"/>
                        <a:tabLst/>
                      </a:pPr>
                      <a:endParaRPr kumimoji="0" lang="en-US" sz="2000" b="0" i="0" u="none" strike="noStrike" cap="none" normalizeH="0" baseline="0" dirty="0" smtClean="0">
                        <a:ln>
                          <a:noFill/>
                        </a:ln>
                        <a:solidFill>
                          <a:schemeClr val="tx1"/>
                        </a:solidFill>
                        <a:effectLst/>
                        <a:latin typeface="Corbel" pitchFamily="-105" charset="0"/>
                        <a:ea typeface="ＭＳ Ｐゴシック" pitchFamily="-105" charset="-128"/>
                      </a:endParaRPr>
                    </a:p>
                  </a:txBody>
                  <a:tcPr horzOverflow="overflow">
                    <a:lnL>
                      <a:noFill/>
                    </a:lnL>
                    <a:lnR>
                      <a:noFill/>
                    </a:lnR>
                    <a:lnT>
                      <a:noFill/>
                    </a:lnT>
                    <a:lnB>
                      <a:noFill/>
                    </a:lnB>
                    <a:lnTlToBr>
                      <a:noFill/>
                    </a:lnTlToBr>
                    <a:lnBlToTr>
                      <a:noFill/>
                    </a:lnBlToTr>
                    <a:noFill/>
                  </a:tcPr>
                </a:tc>
              </a:tr>
            </a:tbl>
          </a:graphicData>
        </a:graphic>
      </p:graphicFrame>
      <p:pic>
        <p:nvPicPr>
          <p:cNvPr id="49156" name="Picture 9" descr="secchi disk"/>
          <p:cNvPicPr>
            <a:picLocks noChangeAspect="1" noChangeArrowheads="1"/>
          </p:cNvPicPr>
          <p:nvPr/>
        </p:nvPicPr>
        <p:blipFill>
          <a:blip r:embed="rId3"/>
          <a:srcRect/>
          <a:stretch>
            <a:fillRect/>
          </a:stretch>
        </p:blipFill>
        <p:spPr bwMode="auto">
          <a:xfrm>
            <a:off x="419100" y="1866900"/>
            <a:ext cx="2449513" cy="3267293"/>
          </a:xfrm>
          <a:prstGeom prst="rect">
            <a:avLst/>
          </a:prstGeom>
          <a:noFill/>
          <a:ln w="9525">
            <a:noFill/>
            <a:miter lim="800000"/>
            <a:headEnd/>
            <a:tailEnd/>
          </a:ln>
        </p:spPr>
      </p:pic>
      <p:sp>
        <p:nvSpPr>
          <p:cNvPr id="49157" name="Rectangle 11"/>
          <p:cNvSpPr>
            <a:spLocks/>
          </p:cNvSpPr>
          <p:nvPr/>
        </p:nvSpPr>
        <p:spPr bwMode="auto">
          <a:xfrm>
            <a:off x="-228600" y="0"/>
            <a:ext cx="9601200" cy="1143000"/>
          </a:xfrm>
          <a:prstGeom prst="rect">
            <a:avLst/>
          </a:prstGeom>
          <a:noFill/>
          <a:ln w="9525">
            <a:noFill/>
            <a:miter lim="800000"/>
            <a:headEnd/>
            <a:tailEnd/>
          </a:ln>
        </p:spPr>
        <p:txBody>
          <a:bodyPr anchor="ctr"/>
          <a:lstStyle/>
          <a:p>
            <a:pPr algn="ctr"/>
            <a:r>
              <a:rPr lang="en-US" sz="4400" b="1" i="0" dirty="0" smtClean="0">
                <a:latin typeface="Corbel" pitchFamily="-105" charset="0"/>
              </a:rPr>
              <a:t>Reflections from Marine </a:t>
            </a:r>
            <a:r>
              <a:rPr lang="en-US" sz="4400" b="1" i="0" dirty="0">
                <a:latin typeface="Corbel" pitchFamily="-105" charset="0"/>
              </a:rPr>
              <a:t>Volunteers</a:t>
            </a:r>
          </a:p>
        </p:txBody>
      </p:sp>
      <p:grpSp>
        <p:nvGrpSpPr>
          <p:cNvPr id="2" name="Group 4"/>
          <p:cNvGrpSpPr>
            <a:grpSpLocks/>
          </p:cNvGrpSpPr>
          <p:nvPr/>
        </p:nvGrpSpPr>
        <p:grpSpPr bwMode="auto">
          <a:xfrm>
            <a:off x="0" y="6030913"/>
            <a:ext cx="9144000" cy="827087"/>
            <a:chOff x="0" y="6030203"/>
            <a:chExt cx="9144000" cy="827797"/>
          </a:xfrm>
        </p:grpSpPr>
        <p:pic>
          <p:nvPicPr>
            <p:cNvPr id="49159" name="Picture 5"/>
            <p:cNvPicPr>
              <a:picLocks noChangeAspect="1"/>
            </p:cNvPicPr>
            <p:nvPr/>
          </p:nvPicPr>
          <p:blipFill>
            <a:blip r:embed="rId4"/>
            <a:srcRect/>
            <a:stretch>
              <a:fillRect/>
            </a:stretch>
          </p:blipFill>
          <p:spPr bwMode="auto">
            <a:xfrm>
              <a:off x="7696200" y="6063128"/>
              <a:ext cx="1447800" cy="794871"/>
            </a:xfrm>
            <a:prstGeom prst="rect">
              <a:avLst/>
            </a:prstGeom>
            <a:noFill/>
            <a:ln w="9525">
              <a:noFill/>
              <a:miter lim="800000"/>
              <a:headEnd/>
              <a:tailEnd/>
            </a:ln>
          </p:spPr>
        </p:pic>
        <p:pic>
          <p:nvPicPr>
            <p:cNvPr id="49160" name="Picture 3" descr="oiplogo"/>
            <p:cNvPicPr>
              <a:picLocks noChangeAspect="1" noChangeArrowheads="1"/>
            </p:cNvPicPr>
            <p:nvPr/>
          </p:nvPicPr>
          <p:blipFill>
            <a:blip r:embed="rId5"/>
            <a:srcRect/>
            <a:stretch>
              <a:fillRect/>
            </a:stretch>
          </p:blipFill>
          <p:spPr bwMode="auto">
            <a:xfrm>
              <a:off x="0" y="6030203"/>
              <a:ext cx="2286000" cy="827797"/>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8991600" cy="2209800"/>
          </a:xfrm>
        </p:spPr>
        <p:txBody>
          <a:bodyPr/>
          <a:lstStyle/>
          <a:p>
            <a:r>
              <a:rPr lang="en-US" sz="4400" dirty="0" smtClean="0"/>
              <a:t>Findings from the Marine Volunteers</a:t>
            </a:r>
            <a:endParaRPr lang="en-US" sz="4400" dirty="0"/>
          </a:p>
        </p:txBody>
      </p:sp>
      <p:sp>
        <p:nvSpPr>
          <p:cNvPr id="3" name="Content Placeholder 2"/>
          <p:cNvSpPr>
            <a:spLocks noGrp="1"/>
          </p:cNvSpPr>
          <p:nvPr>
            <p:ph idx="1"/>
          </p:nvPr>
        </p:nvSpPr>
        <p:spPr>
          <a:xfrm>
            <a:off x="762000" y="1295400"/>
            <a:ext cx="8001000" cy="2552700"/>
          </a:xfrm>
        </p:spPr>
        <p:txBody>
          <a:bodyPr/>
          <a:lstStyle/>
          <a:p>
            <a:r>
              <a:rPr lang="en-US" b="0" dirty="0" smtClean="0"/>
              <a:t>Cruises are relevant and useful</a:t>
            </a:r>
          </a:p>
          <a:p>
            <a:endParaRPr lang="en-US" sz="1600" b="0" dirty="0" smtClean="0"/>
          </a:p>
          <a:p>
            <a:r>
              <a:rPr lang="en-US" b="0" dirty="0" smtClean="0"/>
              <a:t>Cruise participants gained skills, knowledge and an increased capacity to share with the public</a:t>
            </a:r>
          </a:p>
          <a:p>
            <a:endParaRPr lang="en-US" sz="1600" b="0" dirty="0" smtClean="0"/>
          </a:p>
          <a:p>
            <a:r>
              <a:rPr lang="en-US" b="0" dirty="0" smtClean="0"/>
              <a:t>Volunteers assimilate the first-hand learning experiences</a:t>
            </a:r>
          </a:p>
          <a:p>
            <a:endParaRPr lang="en-US" sz="1600" b="0" dirty="0" smtClean="0"/>
          </a:p>
          <a:p>
            <a:r>
              <a:rPr lang="en-US" b="0" dirty="0" smtClean="0"/>
              <a:t>Marine volunteers contribute to ocean science education, and receive little acknowledgement of their important role</a:t>
            </a:r>
          </a:p>
          <a:p>
            <a:endParaRPr lang="en-US" sz="1600" b="0" dirty="0" smtClean="0"/>
          </a:p>
        </p:txBody>
      </p:sp>
      <p:pic>
        <p:nvPicPr>
          <p:cNvPr id="4" name="Picture 5" descr="IMG_0026"/>
          <p:cNvPicPr>
            <a:picLocks noChangeAspect="1" noChangeArrowheads="1"/>
          </p:cNvPicPr>
          <p:nvPr/>
        </p:nvPicPr>
        <p:blipFill>
          <a:blip r:embed="rId3"/>
          <a:srcRect/>
          <a:stretch>
            <a:fillRect/>
          </a:stretch>
        </p:blipFill>
        <p:spPr bwMode="auto">
          <a:xfrm>
            <a:off x="3390900" y="4800932"/>
            <a:ext cx="2590800" cy="1942768"/>
          </a:xfrm>
          <a:prstGeom prst="rect">
            <a:avLst/>
          </a:prstGeom>
          <a:noFill/>
          <a:ln w="9525">
            <a:noFill/>
            <a:miter lim="800000"/>
            <a:headEnd/>
            <a:tailEnd/>
          </a:ln>
        </p:spPr>
      </p:pic>
      <p:grpSp>
        <p:nvGrpSpPr>
          <p:cNvPr id="5" name="Group 5"/>
          <p:cNvGrpSpPr>
            <a:grpSpLocks/>
          </p:cNvGrpSpPr>
          <p:nvPr/>
        </p:nvGrpSpPr>
        <p:grpSpPr bwMode="auto">
          <a:xfrm>
            <a:off x="0" y="6030913"/>
            <a:ext cx="9144000" cy="827087"/>
            <a:chOff x="0" y="6030203"/>
            <a:chExt cx="9144000" cy="827797"/>
          </a:xfrm>
        </p:grpSpPr>
        <p:pic>
          <p:nvPicPr>
            <p:cNvPr id="6" name="Picture 6"/>
            <p:cNvPicPr>
              <a:picLocks noChangeAspect="1"/>
            </p:cNvPicPr>
            <p:nvPr/>
          </p:nvPicPr>
          <p:blipFill>
            <a:blip r:embed="rId4"/>
            <a:srcRect/>
            <a:stretch>
              <a:fillRect/>
            </a:stretch>
          </p:blipFill>
          <p:spPr bwMode="auto">
            <a:xfrm>
              <a:off x="7696200" y="6063128"/>
              <a:ext cx="1447800" cy="794871"/>
            </a:xfrm>
            <a:prstGeom prst="rect">
              <a:avLst/>
            </a:prstGeom>
            <a:noFill/>
            <a:ln w="9525">
              <a:noFill/>
              <a:miter lim="800000"/>
              <a:headEnd/>
              <a:tailEnd/>
            </a:ln>
          </p:spPr>
        </p:pic>
        <p:pic>
          <p:nvPicPr>
            <p:cNvPr id="7" name="Picture 3" descr="oiplogo"/>
            <p:cNvPicPr>
              <a:picLocks noChangeAspect="1" noChangeArrowheads="1"/>
            </p:cNvPicPr>
            <p:nvPr/>
          </p:nvPicPr>
          <p:blipFill>
            <a:blip r:embed="rId5"/>
            <a:srcRect/>
            <a:stretch>
              <a:fillRect/>
            </a:stretch>
          </p:blipFill>
          <p:spPr bwMode="auto">
            <a:xfrm>
              <a:off x="0" y="6030203"/>
              <a:ext cx="2286000" cy="827797"/>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p:cNvSpPr>
          <p:nvPr>
            <p:ph type="title"/>
          </p:nvPr>
        </p:nvSpPr>
        <p:spPr>
          <a:xfrm>
            <a:off x="457200" y="152400"/>
            <a:ext cx="8229600" cy="1143000"/>
          </a:xfrm>
          <a:noFill/>
        </p:spPr>
        <p:txBody>
          <a:bodyPr/>
          <a:lstStyle/>
          <a:p>
            <a:r>
              <a:rPr lang="en-US" sz="4400" dirty="0" smtClean="0"/>
              <a:t>Acknowledgements</a:t>
            </a:r>
          </a:p>
        </p:txBody>
      </p:sp>
      <p:pic>
        <p:nvPicPr>
          <p:cNvPr id="51203" name="Picture 4" descr="HPIM1003"/>
          <p:cNvPicPr>
            <a:picLocks noChangeAspect="1" noChangeArrowheads="1"/>
          </p:cNvPicPr>
          <p:nvPr/>
        </p:nvPicPr>
        <p:blipFill>
          <a:blip r:embed="rId3"/>
          <a:srcRect/>
          <a:stretch>
            <a:fillRect/>
          </a:stretch>
        </p:blipFill>
        <p:spPr bwMode="auto">
          <a:xfrm>
            <a:off x="5029200" y="1295400"/>
            <a:ext cx="2971800" cy="2228850"/>
          </a:xfrm>
          <a:prstGeom prst="rect">
            <a:avLst/>
          </a:prstGeom>
          <a:noFill/>
          <a:ln w="9525">
            <a:noFill/>
            <a:miter lim="800000"/>
            <a:headEnd/>
            <a:tailEnd/>
          </a:ln>
        </p:spPr>
      </p:pic>
      <p:pic>
        <p:nvPicPr>
          <p:cNvPr id="6" name="Picture 5"/>
          <p:cNvPicPr>
            <a:picLocks noChangeAspect="1" noChangeArrowheads="1"/>
          </p:cNvPicPr>
          <p:nvPr/>
        </p:nvPicPr>
        <p:blipFill>
          <a:blip r:embed="rId4"/>
          <a:srcRect/>
          <a:stretch>
            <a:fillRect/>
          </a:stretch>
        </p:blipFill>
        <p:spPr bwMode="auto">
          <a:xfrm>
            <a:off x="952500" y="1295400"/>
            <a:ext cx="3009900" cy="2257425"/>
          </a:xfrm>
          <a:prstGeom prst="rect">
            <a:avLst/>
          </a:prstGeom>
          <a:noFill/>
          <a:ln w="9525">
            <a:noFill/>
            <a:miter lim="800000"/>
            <a:headEnd/>
            <a:tailEnd/>
          </a:ln>
        </p:spPr>
      </p:pic>
      <p:grpSp>
        <p:nvGrpSpPr>
          <p:cNvPr id="2" name="Group 6"/>
          <p:cNvGrpSpPr>
            <a:grpSpLocks/>
          </p:cNvGrpSpPr>
          <p:nvPr/>
        </p:nvGrpSpPr>
        <p:grpSpPr bwMode="auto">
          <a:xfrm>
            <a:off x="0" y="6030913"/>
            <a:ext cx="9144000" cy="827087"/>
            <a:chOff x="0" y="6030203"/>
            <a:chExt cx="9144000" cy="827797"/>
          </a:xfrm>
        </p:grpSpPr>
        <p:pic>
          <p:nvPicPr>
            <p:cNvPr id="8" name="Picture 7"/>
            <p:cNvPicPr>
              <a:picLocks noChangeAspect="1"/>
            </p:cNvPicPr>
            <p:nvPr/>
          </p:nvPicPr>
          <p:blipFill>
            <a:blip r:embed="rId5"/>
            <a:srcRect/>
            <a:stretch>
              <a:fillRect/>
            </a:stretch>
          </p:blipFill>
          <p:spPr bwMode="auto">
            <a:xfrm>
              <a:off x="7696200" y="6063128"/>
              <a:ext cx="1447800" cy="794871"/>
            </a:xfrm>
            <a:prstGeom prst="rect">
              <a:avLst/>
            </a:prstGeom>
            <a:noFill/>
            <a:ln w="9525">
              <a:noFill/>
              <a:miter lim="800000"/>
              <a:headEnd/>
              <a:tailEnd/>
            </a:ln>
          </p:spPr>
        </p:pic>
        <p:pic>
          <p:nvPicPr>
            <p:cNvPr id="9" name="Picture 3" descr="oiplogo"/>
            <p:cNvPicPr>
              <a:picLocks noChangeAspect="1" noChangeArrowheads="1"/>
            </p:cNvPicPr>
            <p:nvPr/>
          </p:nvPicPr>
          <p:blipFill>
            <a:blip r:embed="rId6"/>
            <a:srcRect/>
            <a:stretch>
              <a:fillRect/>
            </a:stretch>
          </p:blipFill>
          <p:spPr bwMode="auto">
            <a:xfrm>
              <a:off x="0" y="6030203"/>
              <a:ext cx="2286000" cy="827797"/>
            </a:xfrm>
            <a:prstGeom prst="rect">
              <a:avLst/>
            </a:prstGeom>
            <a:noFill/>
            <a:ln w="9525">
              <a:noFill/>
              <a:miter lim="800000"/>
              <a:headEnd/>
              <a:tailEnd/>
            </a:ln>
          </p:spPr>
        </p:pic>
      </p:grpSp>
      <p:sp>
        <p:nvSpPr>
          <p:cNvPr id="10" name="Content Placeholder 2"/>
          <p:cNvSpPr>
            <a:spLocks noGrp="1"/>
          </p:cNvSpPr>
          <p:nvPr>
            <p:ph idx="1"/>
          </p:nvPr>
        </p:nvSpPr>
        <p:spPr>
          <a:xfrm>
            <a:off x="647700" y="3619500"/>
            <a:ext cx="8077200" cy="3124200"/>
          </a:xfrm>
        </p:spPr>
        <p:txBody>
          <a:bodyPr/>
          <a:lstStyle/>
          <a:p>
            <a:pPr algn="ctr">
              <a:buNone/>
            </a:pPr>
            <a:r>
              <a:rPr lang="en-US" sz="3200" b="0" dirty="0" smtClean="0"/>
              <a:t>Thank You!</a:t>
            </a:r>
          </a:p>
          <a:p>
            <a:pPr>
              <a:buFont typeface="Wingdings" pitchFamily="2" charset="2"/>
              <a:buChar char=""/>
            </a:pPr>
            <a:r>
              <a:rPr lang="en-US" b="0" dirty="0" smtClean="0"/>
              <a:t>OIP Volunteers and the entire COSEE OLC  team</a:t>
            </a:r>
          </a:p>
          <a:p>
            <a:pPr>
              <a:buFont typeface="Wingdings" pitchFamily="2" charset="2"/>
              <a:buChar char=""/>
            </a:pPr>
            <a:r>
              <a:rPr lang="en-US" b="0" dirty="0" smtClean="0"/>
              <a:t>Service, Education and Adventure and the M/V Indigo</a:t>
            </a:r>
          </a:p>
          <a:p>
            <a:pPr>
              <a:buFont typeface="Wingdings" pitchFamily="2" charset="2"/>
              <a:buChar char=""/>
            </a:pPr>
            <a:r>
              <a:rPr lang="en-US" b="0" dirty="0" smtClean="0"/>
              <a:t>Seattle Maritime Academy and the M/V Maritime Instructor</a:t>
            </a:r>
          </a:p>
          <a:p>
            <a:pPr>
              <a:buFont typeface="Wingdings" pitchFamily="2" charset="2"/>
              <a:buChar char=""/>
            </a:pPr>
            <a:r>
              <a:rPr lang="en-US" b="0" dirty="0" smtClean="0"/>
              <a:t>National Science Foundation</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8229600" cy="1143000"/>
          </a:xfrm>
        </p:spPr>
        <p:txBody>
          <a:bodyPr/>
          <a:lstStyle/>
          <a:p>
            <a:r>
              <a:rPr lang="en-US" sz="4400" dirty="0" smtClean="0"/>
              <a:t>Evaluation of OIP Instructors</a:t>
            </a:r>
            <a:br>
              <a:rPr lang="en-US" sz="4400" dirty="0" smtClean="0"/>
            </a:br>
            <a:endParaRPr lang="en-US" sz="4400" dirty="0"/>
          </a:p>
        </p:txBody>
      </p:sp>
      <p:sp>
        <p:nvSpPr>
          <p:cNvPr id="3" name="Content Placeholder 2"/>
          <p:cNvSpPr>
            <a:spLocks noGrp="1"/>
          </p:cNvSpPr>
          <p:nvPr>
            <p:ph idx="1"/>
          </p:nvPr>
        </p:nvSpPr>
        <p:spPr>
          <a:xfrm>
            <a:off x="685800" y="1485900"/>
            <a:ext cx="7810500" cy="4381500"/>
          </a:xfrm>
        </p:spPr>
        <p:txBody>
          <a:bodyPr/>
          <a:lstStyle/>
          <a:p>
            <a:pPr>
              <a:buNone/>
            </a:pPr>
            <a:r>
              <a:rPr lang="en-US" dirty="0" smtClean="0"/>
              <a:t>Why do OIP instructors volunteer for the OIP cruises?</a:t>
            </a:r>
          </a:p>
          <a:p>
            <a:pPr>
              <a:buNone/>
            </a:pPr>
            <a:endParaRPr lang="en-US" sz="600" b="0" dirty="0" smtClean="0"/>
          </a:p>
          <a:p>
            <a:r>
              <a:rPr lang="en-US" b="0" dirty="0" smtClean="0"/>
              <a:t>Are they enjoyable?</a:t>
            </a:r>
          </a:p>
          <a:p>
            <a:endParaRPr lang="en-US" sz="1200" b="0" dirty="0" smtClean="0"/>
          </a:p>
          <a:p>
            <a:pPr>
              <a:buNone/>
            </a:pPr>
            <a:r>
              <a:rPr lang="en-US" b="0" dirty="0" smtClean="0"/>
              <a:t>We hope so!</a:t>
            </a:r>
          </a:p>
          <a:p>
            <a:pPr>
              <a:buNone/>
            </a:pPr>
            <a:endParaRPr lang="en-US" sz="1800" b="0" dirty="0" smtClean="0"/>
          </a:p>
          <a:p>
            <a:r>
              <a:rPr lang="en-US" b="0" dirty="0" smtClean="0"/>
              <a:t>In 2009 we had 25 OIP instructors </a:t>
            </a:r>
          </a:p>
          <a:p>
            <a:pPr>
              <a:buNone/>
            </a:pPr>
            <a:r>
              <a:rPr lang="en-US" b="0" dirty="0" smtClean="0"/>
              <a:t>volunteer a total of 87 times</a:t>
            </a:r>
          </a:p>
          <a:p>
            <a:pPr>
              <a:buNone/>
            </a:pPr>
            <a:endParaRPr lang="en-US" dirty="0" smtClean="0"/>
          </a:p>
          <a:p>
            <a:r>
              <a:rPr lang="en-US" b="0" dirty="0" smtClean="0"/>
              <a:t>For 2010 we anticipate a minimum of 16 cruises, needing OIP instructors to volunteer at least 96 times</a:t>
            </a:r>
          </a:p>
        </p:txBody>
      </p:sp>
      <p:grpSp>
        <p:nvGrpSpPr>
          <p:cNvPr id="5" name="Group 5"/>
          <p:cNvGrpSpPr>
            <a:grpSpLocks/>
          </p:cNvGrpSpPr>
          <p:nvPr/>
        </p:nvGrpSpPr>
        <p:grpSpPr bwMode="auto">
          <a:xfrm>
            <a:off x="0" y="6030913"/>
            <a:ext cx="9144000" cy="827087"/>
            <a:chOff x="0" y="6030203"/>
            <a:chExt cx="9144000" cy="827797"/>
          </a:xfrm>
        </p:grpSpPr>
        <p:pic>
          <p:nvPicPr>
            <p:cNvPr id="8" name="Picture 6"/>
            <p:cNvPicPr>
              <a:picLocks noChangeAspect="1"/>
            </p:cNvPicPr>
            <p:nvPr/>
          </p:nvPicPr>
          <p:blipFill>
            <a:blip r:embed="rId3"/>
            <a:srcRect/>
            <a:stretch>
              <a:fillRect/>
            </a:stretch>
          </p:blipFill>
          <p:spPr bwMode="auto">
            <a:xfrm>
              <a:off x="7696200" y="6063128"/>
              <a:ext cx="1447800" cy="794871"/>
            </a:xfrm>
            <a:prstGeom prst="rect">
              <a:avLst/>
            </a:prstGeom>
            <a:noFill/>
            <a:ln w="9525">
              <a:noFill/>
              <a:miter lim="800000"/>
              <a:headEnd/>
              <a:tailEnd/>
            </a:ln>
          </p:spPr>
        </p:pic>
        <p:pic>
          <p:nvPicPr>
            <p:cNvPr id="9" name="Picture 3" descr="oiplogo"/>
            <p:cNvPicPr>
              <a:picLocks noChangeAspect="1" noChangeArrowheads="1"/>
            </p:cNvPicPr>
            <p:nvPr/>
          </p:nvPicPr>
          <p:blipFill>
            <a:blip r:embed="rId4"/>
            <a:srcRect/>
            <a:stretch>
              <a:fillRect/>
            </a:stretch>
          </p:blipFill>
          <p:spPr bwMode="auto">
            <a:xfrm>
              <a:off x="0" y="6030203"/>
              <a:ext cx="2286000" cy="827797"/>
            </a:xfrm>
            <a:prstGeom prst="rect">
              <a:avLst/>
            </a:prstGeom>
            <a:noFill/>
            <a:ln w="9525">
              <a:noFill/>
              <a:miter lim="800000"/>
              <a:headEnd/>
              <a:tailEnd/>
            </a:ln>
          </p:spPr>
        </p:pic>
      </p:grpSp>
      <p:pic>
        <p:nvPicPr>
          <p:cNvPr id="10" name="Picture 4" descr="HPIM1003"/>
          <p:cNvPicPr>
            <a:picLocks noChangeAspect="1" noChangeArrowheads="1"/>
          </p:cNvPicPr>
          <p:nvPr/>
        </p:nvPicPr>
        <p:blipFill>
          <a:blip r:embed="rId5"/>
          <a:srcRect/>
          <a:stretch>
            <a:fillRect/>
          </a:stretch>
        </p:blipFill>
        <p:spPr bwMode="auto">
          <a:xfrm>
            <a:off x="5981700" y="2057400"/>
            <a:ext cx="2971800" cy="2228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4" descr="HPIM1015"/>
          <p:cNvPicPr>
            <a:picLocks noChangeAspect="1" noChangeArrowheads="1"/>
          </p:cNvPicPr>
          <p:nvPr/>
        </p:nvPicPr>
        <p:blipFill>
          <a:blip r:embed="rId3"/>
          <a:srcRect/>
          <a:stretch>
            <a:fillRect/>
          </a:stretch>
        </p:blipFill>
        <p:spPr bwMode="auto">
          <a:xfrm>
            <a:off x="5791200" y="2476500"/>
            <a:ext cx="3352800" cy="2514600"/>
          </a:xfrm>
          <a:prstGeom prst="rect">
            <a:avLst/>
          </a:prstGeom>
          <a:noFill/>
          <a:ln w="9525">
            <a:noFill/>
            <a:miter lim="800000"/>
            <a:headEnd/>
            <a:tailEnd/>
          </a:ln>
        </p:spPr>
      </p:pic>
      <p:sp>
        <p:nvSpPr>
          <p:cNvPr id="4100" name="Rectangle 5"/>
          <p:cNvSpPr>
            <a:spLocks noGrp="1"/>
          </p:cNvSpPr>
          <p:nvPr>
            <p:ph type="title"/>
          </p:nvPr>
        </p:nvSpPr>
        <p:spPr>
          <a:xfrm>
            <a:off x="533400" y="152400"/>
            <a:ext cx="8229600" cy="1143000"/>
          </a:xfrm>
          <a:noFill/>
        </p:spPr>
        <p:txBody>
          <a:bodyPr/>
          <a:lstStyle/>
          <a:p>
            <a:r>
              <a:rPr lang="en-US" sz="4400" dirty="0" smtClean="0"/>
              <a:t>Outcomes – OIP Instructors</a:t>
            </a:r>
          </a:p>
        </p:txBody>
      </p:sp>
      <p:grpSp>
        <p:nvGrpSpPr>
          <p:cNvPr id="4101" name="Group 4"/>
          <p:cNvGrpSpPr>
            <a:grpSpLocks/>
          </p:cNvGrpSpPr>
          <p:nvPr/>
        </p:nvGrpSpPr>
        <p:grpSpPr bwMode="auto">
          <a:xfrm>
            <a:off x="0" y="6030913"/>
            <a:ext cx="9144000" cy="827087"/>
            <a:chOff x="0" y="6030203"/>
            <a:chExt cx="9144000" cy="827797"/>
          </a:xfrm>
        </p:grpSpPr>
        <p:pic>
          <p:nvPicPr>
            <p:cNvPr id="4102" name="Picture 5"/>
            <p:cNvPicPr>
              <a:picLocks noChangeAspect="1"/>
            </p:cNvPicPr>
            <p:nvPr/>
          </p:nvPicPr>
          <p:blipFill>
            <a:blip r:embed="rId4"/>
            <a:srcRect/>
            <a:stretch>
              <a:fillRect/>
            </a:stretch>
          </p:blipFill>
          <p:spPr bwMode="auto">
            <a:xfrm>
              <a:off x="7696200" y="6063128"/>
              <a:ext cx="1447800" cy="794871"/>
            </a:xfrm>
            <a:prstGeom prst="rect">
              <a:avLst/>
            </a:prstGeom>
            <a:noFill/>
            <a:ln w="9525">
              <a:noFill/>
              <a:miter lim="800000"/>
              <a:headEnd/>
              <a:tailEnd/>
            </a:ln>
          </p:spPr>
        </p:pic>
        <p:pic>
          <p:nvPicPr>
            <p:cNvPr id="4103" name="Picture 3" descr="oiplogo"/>
            <p:cNvPicPr>
              <a:picLocks noChangeAspect="1" noChangeArrowheads="1"/>
            </p:cNvPicPr>
            <p:nvPr/>
          </p:nvPicPr>
          <p:blipFill>
            <a:blip r:embed="rId5"/>
            <a:srcRect/>
            <a:stretch>
              <a:fillRect/>
            </a:stretch>
          </p:blipFill>
          <p:spPr bwMode="auto">
            <a:xfrm>
              <a:off x="0" y="6030203"/>
              <a:ext cx="2286000" cy="827797"/>
            </a:xfrm>
            <a:prstGeom prst="rect">
              <a:avLst/>
            </a:prstGeom>
            <a:noFill/>
            <a:ln w="9525">
              <a:noFill/>
              <a:miter lim="800000"/>
              <a:headEnd/>
              <a:tailEnd/>
            </a:ln>
          </p:spPr>
        </p:pic>
      </p:grpSp>
      <p:graphicFrame>
        <p:nvGraphicFramePr>
          <p:cNvPr id="8" name="Chart 7"/>
          <p:cNvGraphicFramePr/>
          <p:nvPr/>
        </p:nvGraphicFramePr>
        <p:xfrm>
          <a:off x="0" y="1828800"/>
          <a:ext cx="5555698" cy="3962400"/>
        </p:xfrm>
        <a:graphic>
          <a:graphicData uri="http://schemas.openxmlformats.org/drawingml/2006/chart">
            <c:chart xmlns:c="http://schemas.openxmlformats.org/drawingml/2006/chart" xmlns:r="http://schemas.openxmlformats.org/officeDocument/2006/relationships" r:id="rId6"/>
          </a:graphicData>
        </a:graphic>
      </p:graphicFrame>
      <p:sp>
        <p:nvSpPr>
          <p:cNvPr id="10" name="Rectangle 5"/>
          <p:cNvSpPr txBox="1">
            <a:spLocks/>
          </p:cNvSpPr>
          <p:nvPr/>
        </p:nvSpPr>
        <p:spPr bwMode="auto">
          <a:xfrm>
            <a:off x="-114300" y="1447800"/>
            <a:ext cx="7239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smtClean="0">
                <a:ln>
                  <a:noFill/>
                </a:ln>
                <a:solidFill>
                  <a:schemeClr val="tx1"/>
                </a:solidFill>
                <a:effectLst/>
                <a:uLnTx/>
                <a:uFillTx/>
                <a:latin typeface="+mj-lt"/>
                <a:ea typeface="+mj-ea"/>
                <a:cs typeface="ＭＳ Ｐゴシック" pitchFamily="-105" charset="-128"/>
              </a:rPr>
              <a:t>Enjoyment rating by OIP Volunteers</a:t>
            </a:r>
          </a:p>
        </p:txBody>
      </p:sp>
      <p:sp>
        <p:nvSpPr>
          <p:cNvPr id="9" name="TextBox 8"/>
          <p:cNvSpPr txBox="1"/>
          <p:nvPr/>
        </p:nvSpPr>
        <p:spPr>
          <a:xfrm rot="16200000">
            <a:off x="-1845617" y="3217218"/>
            <a:ext cx="4533900" cy="461665"/>
          </a:xfrm>
          <a:prstGeom prst="rect">
            <a:avLst/>
          </a:prstGeom>
          <a:noFill/>
        </p:spPr>
        <p:txBody>
          <a:bodyPr wrap="square" rtlCol="0">
            <a:spAutoFit/>
          </a:bodyPr>
          <a:lstStyle/>
          <a:p>
            <a:pPr algn="ctr"/>
            <a:r>
              <a:rPr lang="en-US" b="1" i="0" dirty="0" smtClean="0">
                <a:latin typeface="+mj-lt"/>
              </a:rPr>
              <a:t>Percent of Respondents</a:t>
            </a:r>
            <a:endParaRPr lang="en-US" b="1" i="0" dirty="0">
              <a:latin typeface="+mj-lt"/>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4"/>
          <p:cNvSpPr>
            <a:spLocks/>
          </p:cNvSpPr>
          <p:nvPr/>
        </p:nvSpPr>
        <p:spPr bwMode="auto">
          <a:xfrm>
            <a:off x="3162300" y="1790700"/>
            <a:ext cx="5981700" cy="3581400"/>
          </a:xfrm>
          <a:prstGeom prst="rect">
            <a:avLst/>
          </a:prstGeom>
          <a:noFill/>
          <a:ln w="9525">
            <a:noFill/>
            <a:miter lim="800000"/>
            <a:headEnd/>
            <a:tailEnd/>
          </a:ln>
        </p:spPr>
        <p:txBody>
          <a:bodyPr/>
          <a:lstStyle/>
          <a:p>
            <a:pPr marL="342900" indent="-342900">
              <a:buClr>
                <a:schemeClr val="accent1"/>
              </a:buClr>
              <a:buSzPct val="90000"/>
            </a:pPr>
            <a:r>
              <a:rPr lang="en-US" b="1" i="0" dirty="0" smtClean="0">
                <a:latin typeface="Corbel" pitchFamily="-105" charset="0"/>
              </a:rPr>
              <a:t>Independent non-profit</a:t>
            </a:r>
            <a:r>
              <a:rPr lang="en-US" b="1" i="0" dirty="0">
                <a:latin typeface="Corbel" pitchFamily="-105" charset="0"/>
              </a:rPr>
              <a:t>, established in 2000 to fill two needs: </a:t>
            </a:r>
            <a:endParaRPr lang="en-US" b="1" i="0" dirty="0" smtClean="0">
              <a:latin typeface="Corbel" pitchFamily="-105" charset="0"/>
            </a:endParaRPr>
          </a:p>
          <a:p>
            <a:pPr marL="342900" indent="-342900">
              <a:buClr>
                <a:schemeClr val="accent1"/>
              </a:buClr>
              <a:buSzPct val="90000"/>
              <a:buFont typeface="Wingdings" pitchFamily="2" charset="2"/>
              <a:buChar char="l"/>
            </a:pPr>
            <a:endParaRPr lang="en-US" b="1" i="0" dirty="0">
              <a:latin typeface="Corbel" pitchFamily="-105" charset="0"/>
            </a:endParaRPr>
          </a:p>
          <a:p>
            <a:pPr marL="800100" lvl="1" indent="-342900">
              <a:buClr>
                <a:schemeClr val="accent1"/>
              </a:buClr>
              <a:buSzPct val="90000"/>
              <a:buFont typeface="Wingdings" pitchFamily="2" charset="2"/>
              <a:buChar char="l"/>
            </a:pPr>
            <a:r>
              <a:rPr lang="en-US" i="0" dirty="0">
                <a:latin typeface="Corbel" pitchFamily="-105" charset="0"/>
              </a:rPr>
              <a:t>Lack of experiential learning opportunities for oceanography </a:t>
            </a:r>
            <a:r>
              <a:rPr lang="en-US" i="0" dirty="0" smtClean="0">
                <a:latin typeface="Corbel" pitchFamily="-105" charset="0"/>
              </a:rPr>
              <a:t>students</a:t>
            </a:r>
          </a:p>
          <a:p>
            <a:pPr marL="800100" lvl="1" indent="-342900">
              <a:buClr>
                <a:schemeClr val="accent1"/>
              </a:buClr>
              <a:buSzPct val="90000"/>
            </a:pPr>
            <a:endParaRPr lang="en-US" i="0" dirty="0">
              <a:latin typeface="Corbel" pitchFamily="-105" charset="0"/>
            </a:endParaRPr>
          </a:p>
          <a:p>
            <a:pPr marL="800100" lvl="1" indent="-342900">
              <a:buClr>
                <a:schemeClr val="accent1"/>
              </a:buClr>
              <a:buSzPct val="90000"/>
              <a:buFont typeface="Wingdings" pitchFamily="2" charset="2"/>
              <a:buChar char="l"/>
            </a:pPr>
            <a:r>
              <a:rPr lang="en-US" i="0" dirty="0">
                <a:latin typeface="Corbel" pitchFamily="-105" charset="0"/>
              </a:rPr>
              <a:t>Lack of data in a complex fjord-estuary (Puget Sound) </a:t>
            </a:r>
          </a:p>
          <a:p>
            <a:pPr marL="800100" lvl="1" indent="-342900">
              <a:buClr>
                <a:schemeClr val="accent1"/>
              </a:buClr>
              <a:buSzPct val="90000"/>
              <a:buFont typeface="Courier New" pitchFamily="-105" charset="0"/>
              <a:buChar char="o"/>
            </a:pPr>
            <a:endParaRPr lang="en-US" b="1" i="0" dirty="0">
              <a:latin typeface="Corbel" pitchFamily="-105" charset="0"/>
            </a:endParaRPr>
          </a:p>
          <a:p>
            <a:pPr marL="342900" indent="-342900">
              <a:buClr>
                <a:schemeClr val="accent1"/>
              </a:buClr>
              <a:buSzPct val="90000"/>
            </a:pPr>
            <a:endParaRPr lang="en-US" sz="1200" b="1" i="0" dirty="0">
              <a:latin typeface="Corbel" pitchFamily="-105" charset="0"/>
            </a:endParaRPr>
          </a:p>
          <a:p>
            <a:pPr marL="342900" indent="-342900">
              <a:spcBef>
                <a:spcPts val="600"/>
              </a:spcBef>
              <a:buClr>
                <a:schemeClr val="accent1"/>
              </a:buClr>
              <a:buSzPct val="90000"/>
              <a:buFont typeface="Wingdings" pitchFamily="-105" charset="2"/>
              <a:buNone/>
            </a:pPr>
            <a:endParaRPr lang="en-US" b="1" i="0" dirty="0">
              <a:latin typeface="Corbel" pitchFamily="-105" charset="0"/>
            </a:endParaRPr>
          </a:p>
          <a:p>
            <a:pPr marL="342900" indent="-342900">
              <a:buClr>
                <a:schemeClr val="accent1"/>
              </a:buClr>
              <a:buSzPct val="90000"/>
              <a:buFont typeface="Wingdings" pitchFamily="-105" charset="2"/>
              <a:buChar char=""/>
            </a:pPr>
            <a:endParaRPr lang="en-US" sz="1800" b="1" i="0" dirty="0">
              <a:latin typeface="Corbel" pitchFamily="-105" charset="0"/>
            </a:endParaRPr>
          </a:p>
        </p:txBody>
      </p:sp>
      <p:sp>
        <p:nvSpPr>
          <p:cNvPr id="41987" name="Rectangle 2"/>
          <p:cNvSpPr>
            <a:spLocks noGrp="1"/>
          </p:cNvSpPr>
          <p:nvPr>
            <p:ph type="title"/>
          </p:nvPr>
        </p:nvSpPr>
        <p:spPr>
          <a:xfrm>
            <a:off x="-533400" y="266700"/>
            <a:ext cx="10248900" cy="990600"/>
          </a:xfrm>
          <a:noFill/>
        </p:spPr>
        <p:txBody>
          <a:bodyPr/>
          <a:lstStyle/>
          <a:p>
            <a:r>
              <a:rPr lang="en-US" sz="4400" dirty="0" smtClean="0"/>
              <a:t>What is Ocean Inquiry Project (OIP)?</a:t>
            </a:r>
          </a:p>
        </p:txBody>
      </p:sp>
      <p:pic>
        <p:nvPicPr>
          <p:cNvPr id="41988" name="Picture 4"/>
          <p:cNvPicPr>
            <a:picLocks noChangeAspect="1" noChangeArrowheads="1"/>
          </p:cNvPicPr>
          <p:nvPr/>
        </p:nvPicPr>
        <p:blipFill>
          <a:blip r:embed="rId3"/>
          <a:srcRect/>
          <a:stretch>
            <a:fillRect/>
          </a:stretch>
        </p:blipFill>
        <p:spPr bwMode="auto">
          <a:xfrm>
            <a:off x="222250" y="1524000"/>
            <a:ext cx="2749550" cy="4229100"/>
          </a:xfrm>
          <a:prstGeom prst="rect">
            <a:avLst/>
          </a:prstGeom>
          <a:noFill/>
          <a:ln w="9525">
            <a:noFill/>
            <a:miter lim="800000"/>
            <a:headEnd/>
            <a:tailEnd/>
          </a:ln>
        </p:spPr>
      </p:pic>
      <p:grpSp>
        <p:nvGrpSpPr>
          <p:cNvPr id="41989" name="Group 8"/>
          <p:cNvGrpSpPr>
            <a:grpSpLocks/>
          </p:cNvGrpSpPr>
          <p:nvPr/>
        </p:nvGrpSpPr>
        <p:grpSpPr bwMode="auto">
          <a:xfrm>
            <a:off x="0" y="6030913"/>
            <a:ext cx="9144000" cy="827087"/>
            <a:chOff x="0" y="6030203"/>
            <a:chExt cx="9144000" cy="827797"/>
          </a:xfrm>
        </p:grpSpPr>
        <p:pic>
          <p:nvPicPr>
            <p:cNvPr id="41992" name="Picture 6"/>
            <p:cNvPicPr>
              <a:picLocks noChangeAspect="1"/>
            </p:cNvPicPr>
            <p:nvPr/>
          </p:nvPicPr>
          <p:blipFill>
            <a:blip r:embed="rId4"/>
            <a:srcRect/>
            <a:stretch>
              <a:fillRect/>
            </a:stretch>
          </p:blipFill>
          <p:spPr bwMode="auto">
            <a:xfrm>
              <a:off x="7696200" y="6063128"/>
              <a:ext cx="1447800" cy="794871"/>
            </a:xfrm>
            <a:prstGeom prst="rect">
              <a:avLst/>
            </a:prstGeom>
            <a:noFill/>
            <a:ln w="9525">
              <a:noFill/>
              <a:miter lim="800000"/>
              <a:headEnd/>
              <a:tailEnd/>
            </a:ln>
          </p:spPr>
        </p:pic>
        <p:pic>
          <p:nvPicPr>
            <p:cNvPr id="41993" name="Picture 3" descr="oiplogo"/>
            <p:cNvPicPr>
              <a:picLocks noChangeAspect="1" noChangeArrowheads="1"/>
            </p:cNvPicPr>
            <p:nvPr/>
          </p:nvPicPr>
          <p:blipFill>
            <a:blip r:embed="rId5"/>
            <a:srcRect/>
            <a:stretch>
              <a:fillRect/>
            </a:stretch>
          </p:blipFill>
          <p:spPr bwMode="auto">
            <a:xfrm>
              <a:off x="0" y="6030203"/>
              <a:ext cx="2286000" cy="827797"/>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p:cNvSpPr>
          <p:nvPr>
            <p:ph type="body" idx="1"/>
          </p:nvPr>
        </p:nvSpPr>
        <p:spPr>
          <a:xfrm>
            <a:off x="266700" y="1447800"/>
            <a:ext cx="6210300" cy="4457700"/>
          </a:xfrm>
          <a:noFill/>
        </p:spPr>
        <p:txBody>
          <a:bodyPr/>
          <a:lstStyle/>
          <a:p>
            <a:pPr algn="ctr" fontAlgn="t">
              <a:spcBef>
                <a:spcPct val="0"/>
              </a:spcBef>
              <a:buClrTx/>
              <a:buSzTx/>
              <a:buFontTx/>
              <a:buNone/>
            </a:pPr>
            <a:endParaRPr lang="en-US" sz="2000" dirty="0" smtClean="0"/>
          </a:p>
          <a:p>
            <a:r>
              <a:rPr lang="en-US" b="0" dirty="0" smtClean="0"/>
              <a:t>“learning, educating and being part of a community”</a:t>
            </a:r>
          </a:p>
          <a:p>
            <a:pPr>
              <a:buFont typeface="Wingdings" pitchFamily="-105" charset="2"/>
              <a:buNone/>
            </a:pPr>
            <a:endParaRPr lang="en-US" sz="1800" b="0" dirty="0" smtClean="0"/>
          </a:p>
          <a:p>
            <a:r>
              <a:rPr lang="en-US" b="0" dirty="0" smtClean="0"/>
              <a:t>“Interaction with the public/youth – </a:t>
            </a:r>
          </a:p>
          <a:p>
            <a:pPr lvl="1">
              <a:buNone/>
            </a:pPr>
            <a:r>
              <a:rPr lang="en-US" sz="2400" b="0" dirty="0" smtClean="0"/>
              <a:t>teaching and learning myself. “ </a:t>
            </a:r>
          </a:p>
          <a:p>
            <a:endParaRPr lang="en-US" sz="1800" b="0" dirty="0" smtClean="0"/>
          </a:p>
          <a:p>
            <a:r>
              <a:rPr lang="en-US" b="0" dirty="0" smtClean="0"/>
              <a:t>“Being able to go out on the boat to </a:t>
            </a:r>
          </a:p>
          <a:p>
            <a:pPr lvl="1">
              <a:buNone/>
            </a:pPr>
            <a:r>
              <a:rPr lang="en-US" sz="2400" b="0" dirty="0" smtClean="0"/>
              <a:t>teach oceanography. “</a:t>
            </a:r>
          </a:p>
          <a:p>
            <a:endParaRPr lang="en-US" sz="1800" b="0" dirty="0" smtClean="0"/>
          </a:p>
          <a:p>
            <a:r>
              <a:rPr lang="en-US" b="0" dirty="0" smtClean="0"/>
              <a:t>“Mainly the overall interactive environment”</a:t>
            </a:r>
          </a:p>
        </p:txBody>
      </p:sp>
      <p:pic>
        <p:nvPicPr>
          <p:cNvPr id="50179" name="Picture 3" descr="PB090257"/>
          <p:cNvPicPr>
            <a:picLocks noChangeAspect="1" noChangeArrowheads="1"/>
          </p:cNvPicPr>
          <p:nvPr/>
        </p:nvPicPr>
        <p:blipFill>
          <a:blip r:embed="rId3"/>
          <a:srcRect/>
          <a:stretch>
            <a:fillRect/>
          </a:stretch>
        </p:blipFill>
        <p:spPr bwMode="auto">
          <a:xfrm>
            <a:off x="5600700" y="2324100"/>
            <a:ext cx="3276600" cy="2457450"/>
          </a:xfrm>
          <a:prstGeom prst="rect">
            <a:avLst/>
          </a:prstGeom>
          <a:noFill/>
          <a:ln w="9525">
            <a:noFill/>
            <a:miter lim="800000"/>
            <a:headEnd/>
            <a:tailEnd/>
          </a:ln>
        </p:spPr>
      </p:pic>
      <p:sp>
        <p:nvSpPr>
          <p:cNvPr id="50180" name="Rectangle 5"/>
          <p:cNvSpPr>
            <a:spLocks noGrp="1"/>
          </p:cNvSpPr>
          <p:nvPr>
            <p:ph type="title"/>
          </p:nvPr>
        </p:nvSpPr>
        <p:spPr>
          <a:xfrm>
            <a:off x="457200" y="0"/>
            <a:ext cx="8229600" cy="1143000"/>
          </a:xfrm>
          <a:noFill/>
        </p:spPr>
        <p:txBody>
          <a:bodyPr/>
          <a:lstStyle/>
          <a:p>
            <a:r>
              <a:rPr lang="en-US" sz="4400" dirty="0" smtClean="0"/>
              <a:t>Outcomes – OIP Volunteers</a:t>
            </a:r>
          </a:p>
        </p:txBody>
      </p:sp>
      <p:grpSp>
        <p:nvGrpSpPr>
          <p:cNvPr id="50181" name="Group 4"/>
          <p:cNvGrpSpPr>
            <a:grpSpLocks/>
          </p:cNvGrpSpPr>
          <p:nvPr/>
        </p:nvGrpSpPr>
        <p:grpSpPr bwMode="auto">
          <a:xfrm>
            <a:off x="0" y="6030913"/>
            <a:ext cx="9144000" cy="827087"/>
            <a:chOff x="0" y="6030203"/>
            <a:chExt cx="9144000" cy="827797"/>
          </a:xfrm>
        </p:grpSpPr>
        <p:pic>
          <p:nvPicPr>
            <p:cNvPr id="50182" name="Picture 5"/>
            <p:cNvPicPr>
              <a:picLocks noChangeAspect="1"/>
            </p:cNvPicPr>
            <p:nvPr/>
          </p:nvPicPr>
          <p:blipFill>
            <a:blip r:embed="rId4"/>
            <a:srcRect/>
            <a:stretch>
              <a:fillRect/>
            </a:stretch>
          </p:blipFill>
          <p:spPr bwMode="auto">
            <a:xfrm>
              <a:off x="7696200" y="6063128"/>
              <a:ext cx="1447800" cy="794871"/>
            </a:xfrm>
            <a:prstGeom prst="rect">
              <a:avLst/>
            </a:prstGeom>
            <a:noFill/>
            <a:ln w="9525">
              <a:noFill/>
              <a:miter lim="800000"/>
              <a:headEnd/>
              <a:tailEnd/>
            </a:ln>
          </p:spPr>
        </p:pic>
        <p:pic>
          <p:nvPicPr>
            <p:cNvPr id="50183" name="Picture 3" descr="oiplogo"/>
            <p:cNvPicPr>
              <a:picLocks noChangeAspect="1" noChangeArrowheads="1"/>
            </p:cNvPicPr>
            <p:nvPr/>
          </p:nvPicPr>
          <p:blipFill>
            <a:blip r:embed="rId5"/>
            <a:srcRect/>
            <a:stretch>
              <a:fillRect/>
            </a:stretch>
          </p:blipFill>
          <p:spPr bwMode="auto">
            <a:xfrm>
              <a:off x="0" y="6030203"/>
              <a:ext cx="2286000" cy="827797"/>
            </a:xfrm>
            <a:prstGeom prst="rect">
              <a:avLst/>
            </a:prstGeom>
            <a:noFill/>
            <a:ln w="9525">
              <a:noFill/>
              <a:miter lim="800000"/>
              <a:headEnd/>
              <a:tailEnd/>
            </a:ln>
          </p:spPr>
        </p:pic>
      </p:grpSp>
      <p:sp>
        <p:nvSpPr>
          <p:cNvPr id="9" name="TextBox 8"/>
          <p:cNvSpPr txBox="1"/>
          <p:nvPr/>
        </p:nvSpPr>
        <p:spPr>
          <a:xfrm>
            <a:off x="419100" y="1219200"/>
            <a:ext cx="8915400" cy="954107"/>
          </a:xfrm>
          <a:prstGeom prst="rect">
            <a:avLst/>
          </a:prstGeom>
          <a:noFill/>
        </p:spPr>
        <p:txBody>
          <a:bodyPr wrap="square" rtlCol="0">
            <a:spAutoFit/>
          </a:bodyPr>
          <a:lstStyle/>
          <a:p>
            <a:r>
              <a:rPr lang="en-US" sz="2800" b="1" i="0" dirty="0" smtClean="0">
                <a:latin typeface="+mn-lt"/>
              </a:rPr>
              <a:t>What motivates you to volunteer on these OIP cruises?</a:t>
            </a:r>
          </a:p>
          <a:p>
            <a:endParaRPr lang="en-US" sz="2800" dirty="0">
              <a:latin typeface="+mn-lt"/>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
            <a:ext cx="9144000" cy="2209800"/>
          </a:xfrm>
        </p:spPr>
        <p:txBody>
          <a:bodyPr/>
          <a:lstStyle/>
          <a:p>
            <a:r>
              <a:rPr lang="en-US" sz="4400" dirty="0" smtClean="0"/>
              <a:t>Findings from the OIP Instructors</a:t>
            </a:r>
            <a:endParaRPr lang="en-US" sz="4400" dirty="0"/>
          </a:p>
        </p:txBody>
      </p:sp>
      <p:sp>
        <p:nvSpPr>
          <p:cNvPr id="3" name="Content Placeholder 2"/>
          <p:cNvSpPr>
            <a:spLocks noGrp="1"/>
          </p:cNvSpPr>
          <p:nvPr>
            <p:ph idx="1"/>
          </p:nvPr>
        </p:nvSpPr>
        <p:spPr>
          <a:xfrm>
            <a:off x="2819400" y="2133600"/>
            <a:ext cx="6134100" cy="2933700"/>
          </a:xfrm>
        </p:spPr>
        <p:txBody>
          <a:bodyPr/>
          <a:lstStyle/>
          <a:p>
            <a:endParaRPr lang="en-US" sz="1600" b="0" dirty="0" smtClean="0"/>
          </a:p>
          <a:p>
            <a:r>
              <a:rPr lang="en-US" b="0" dirty="0" smtClean="0"/>
              <a:t>OIP volunteers really enjoy working the cruises</a:t>
            </a:r>
          </a:p>
          <a:p>
            <a:endParaRPr lang="en-US" sz="1600" b="0" dirty="0" smtClean="0"/>
          </a:p>
          <a:p>
            <a:r>
              <a:rPr lang="en-US" b="0" dirty="0" smtClean="0"/>
              <a:t>OIP volunteers are motivated by an interest in teaching, participants’ learning and a passion for nature</a:t>
            </a:r>
          </a:p>
          <a:p>
            <a:endParaRPr lang="en-US" b="0" dirty="0" smtClean="0"/>
          </a:p>
          <a:p>
            <a:endParaRPr lang="en-US" b="0" dirty="0"/>
          </a:p>
        </p:txBody>
      </p:sp>
      <p:pic>
        <p:nvPicPr>
          <p:cNvPr id="4" name="Picture 5" descr="IMG_0026"/>
          <p:cNvPicPr>
            <a:picLocks noChangeAspect="1" noChangeArrowheads="1"/>
          </p:cNvPicPr>
          <p:nvPr/>
        </p:nvPicPr>
        <p:blipFill>
          <a:blip r:embed="rId2"/>
          <a:srcRect/>
          <a:stretch>
            <a:fillRect/>
          </a:stretch>
        </p:blipFill>
        <p:spPr bwMode="auto">
          <a:xfrm>
            <a:off x="76200" y="2438732"/>
            <a:ext cx="2590800" cy="1942768"/>
          </a:xfrm>
          <a:prstGeom prst="rect">
            <a:avLst/>
          </a:prstGeom>
          <a:noFill/>
          <a:ln w="9525">
            <a:noFill/>
            <a:miter lim="800000"/>
            <a:headEnd/>
            <a:tailEnd/>
          </a:ln>
        </p:spPr>
      </p:pic>
      <p:grpSp>
        <p:nvGrpSpPr>
          <p:cNvPr id="5" name="Group 5"/>
          <p:cNvGrpSpPr>
            <a:grpSpLocks/>
          </p:cNvGrpSpPr>
          <p:nvPr/>
        </p:nvGrpSpPr>
        <p:grpSpPr bwMode="auto">
          <a:xfrm>
            <a:off x="0" y="6030913"/>
            <a:ext cx="9144000" cy="827087"/>
            <a:chOff x="0" y="6030203"/>
            <a:chExt cx="9144000" cy="827797"/>
          </a:xfrm>
        </p:grpSpPr>
        <p:pic>
          <p:nvPicPr>
            <p:cNvPr id="6" name="Picture 6"/>
            <p:cNvPicPr>
              <a:picLocks noChangeAspect="1"/>
            </p:cNvPicPr>
            <p:nvPr/>
          </p:nvPicPr>
          <p:blipFill>
            <a:blip r:embed="rId3"/>
            <a:srcRect/>
            <a:stretch>
              <a:fillRect/>
            </a:stretch>
          </p:blipFill>
          <p:spPr bwMode="auto">
            <a:xfrm>
              <a:off x="7696200" y="6063128"/>
              <a:ext cx="1447800" cy="794871"/>
            </a:xfrm>
            <a:prstGeom prst="rect">
              <a:avLst/>
            </a:prstGeom>
            <a:noFill/>
            <a:ln w="9525">
              <a:noFill/>
              <a:miter lim="800000"/>
              <a:headEnd/>
              <a:tailEnd/>
            </a:ln>
          </p:spPr>
        </p:pic>
        <p:pic>
          <p:nvPicPr>
            <p:cNvPr id="7" name="Picture 3" descr="oiplogo"/>
            <p:cNvPicPr>
              <a:picLocks noChangeAspect="1" noChangeArrowheads="1"/>
            </p:cNvPicPr>
            <p:nvPr/>
          </p:nvPicPr>
          <p:blipFill>
            <a:blip r:embed="rId4"/>
            <a:srcRect/>
            <a:stretch>
              <a:fillRect/>
            </a:stretch>
          </p:blipFill>
          <p:spPr bwMode="auto">
            <a:xfrm>
              <a:off x="0" y="6030203"/>
              <a:ext cx="2286000" cy="827797"/>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p:cNvSpPr>
          <p:nvPr>
            <p:ph type="title"/>
          </p:nvPr>
        </p:nvSpPr>
        <p:spPr>
          <a:xfrm>
            <a:off x="457200" y="266700"/>
            <a:ext cx="8229600" cy="1143000"/>
          </a:xfrm>
          <a:noFill/>
        </p:spPr>
        <p:txBody>
          <a:bodyPr/>
          <a:lstStyle/>
          <a:p>
            <a:r>
              <a:rPr lang="en-US" sz="4400" dirty="0" smtClean="0"/>
              <a:t>Next Steps</a:t>
            </a:r>
          </a:p>
        </p:txBody>
      </p:sp>
      <p:pic>
        <p:nvPicPr>
          <p:cNvPr id="51203" name="Picture 4" descr="HPIM1003"/>
          <p:cNvPicPr>
            <a:picLocks noChangeAspect="1" noChangeArrowheads="1"/>
          </p:cNvPicPr>
          <p:nvPr/>
        </p:nvPicPr>
        <p:blipFill>
          <a:blip r:embed="rId3"/>
          <a:srcRect/>
          <a:stretch>
            <a:fillRect/>
          </a:stretch>
        </p:blipFill>
        <p:spPr bwMode="auto">
          <a:xfrm>
            <a:off x="5181600" y="2057400"/>
            <a:ext cx="2971800" cy="2228850"/>
          </a:xfrm>
          <a:prstGeom prst="rect">
            <a:avLst/>
          </a:prstGeom>
          <a:noFill/>
          <a:ln w="9525">
            <a:noFill/>
            <a:miter lim="800000"/>
            <a:headEnd/>
            <a:tailEnd/>
          </a:ln>
        </p:spPr>
      </p:pic>
      <p:pic>
        <p:nvPicPr>
          <p:cNvPr id="6" name="Picture 5"/>
          <p:cNvPicPr>
            <a:picLocks noChangeAspect="1" noChangeArrowheads="1"/>
          </p:cNvPicPr>
          <p:nvPr/>
        </p:nvPicPr>
        <p:blipFill>
          <a:blip r:embed="rId4"/>
          <a:srcRect/>
          <a:stretch>
            <a:fillRect/>
          </a:stretch>
        </p:blipFill>
        <p:spPr bwMode="auto">
          <a:xfrm>
            <a:off x="1219200" y="2057400"/>
            <a:ext cx="3009900" cy="2257425"/>
          </a:xfrm>
          <a:prstGeom prst="rect">
            <a:avLst/>
          </a:prstGeom>
          <a:noFill/>
          <a:ln w="9525">
            <a:noFill/>
            <a:miter lim="800000"/>
            <a:headEnd/>
            <a:tailEnd/>
          </a:ln>
        </p:spPr>
      </p:pic>
      <p:grpSp>
        <p:nvGrpSpPr>
          <p:cNvPr id="7" name="Group 6"/>
          <p:cNvGrpSpPr>
            <a:grpSpLocks/>
          </p:cNvGrpSpPr>
          <p:nvPr/>
        </p:nvGrpSpPr>
        <p:grpSpPr bwMode="auto">
          <a:xfrm>
            <a:off x="0" y="6030913"/>
            <a:ext cx="9144000" cy="827087"/>
            <a:chOff x="0" y="6030203"/>
            <a:chExt cx="9144000" cy="827797"/>
          </a:xfrm>
        </p:grpSpPr>
        <p:pic>
          <p:nvPicPr>
            <p:cNvPr id="8" name="Picture 7"/>
            <p:cNvPicPr>
              <a:picLocks noChangeAspect="1"/>
            </p:cNvPicPr>
            <p:nvPr/>
          </p:nvPicPr>
          <p:blipFill>
            <a:blip r:embed="rId5"/>
            <a:srcRect/>
            <a:stretch>
              <a:fillRect/>
            </a:stretch>
          </p:blipFill>
          <p:spPr bwMode="auto">
            <a:xfrm>
              <a:off x="7696200" y="6063128"/>
              <a:ext cx="1447800" cy="794871"/>
            </a:xfrm>
            <a:prstGeom prst="rect">
              <a:avLst/>
            </a:prstGeom>
            <a:noFill/>
            <a:ln w="9525">
              <a:noFill/>
              <a:miter lim="800000"/>
              <a:headEnd/>
              <a:tailEnd/>
            </a:ln>
          </p:spPr>
        </p:pic>
        <p:pic>
          <p:nvPicPr>
            <p:cNvPr id="9" name="Picture 3" descr="oiplogo"/>
            <p:cNvPicPr>
              <a:picLocks noChangeAspect="1" noChangeArrowheads="1"/>
            </p:cNvPicPr>
            <p:nvPr/>
          </p:nvPicPr>
          <p:blipFill>
            <a:blip r:embed="rId6"/>
            <a:srcRect/>
            <a:stretch>
              <a:fillRect/>
            </a:stretch>
          </p:blipFill>
          <p:spPr bwMode="auto">
            <a:xfrm>
              <a:off x="0" y="6030203"/>
              <a:ext cx="2286000" cy="827797"/>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z="4400" dirty="0" smtClean="0"/>
              <a:t>OIP Model</a:t>
            </a:r>
          </a:p>
        </p:txBody>
      </p:sp>
      <p:pic>
        <p:nvPicPr>
          <p:cNvPr id="43012" name="Picture 3"/>
          <p:cNvPicPr>
            <a:picLocks noChangeAspect="1" noChangeArrowheads="1"/>
          </p:cNvPicPr>
          <p:nvPr/>
        </p:nvPicPr>
        <p:blipFill>
          <a:blip r:embed="rId2"/>
          <a:srcRect r="3030"/>
          <a:stretch>
            <a:fillRect/>
          </a:stretch>
        </p:blipFill>
        <p:spPr bwMode="auto">
          <a:xfrm>
            <a:off x="4991100" y="1409700"/>
            <a:ext cx="3657600" cy="2066925"/>
          </a:xfrm>
          <a:prstGeom prst="rect">
            <a:avLst/>
          </a:prstGeom>
          <a:noFill/>
          <a:ln w="9525">
            <a:noFill/>
            <a:miter lim="800000"/>
            <a:headEnd/>
            <a:tailEnd/>
          </a:ln>
        </p:spPr>
      </p:pic>
      <p:pic>
        <p:nvPicPr>
          <p:cNvPr id="43013" name="Picture 5" descr="sma_instruct"/>
          <p:cNvPicPr>
            <a:picLocks noChangeAspect="1" noChangeArrowheads="1"/>
          </p:cNvPicPr>
          <p:nvPr/>
        </p:nvPicPr>
        <p:blipFill>
          <a:blip r:embed="rId3"/>
          <a:srcRect/>
          <a:stretch>
            <a:fillRect/>
          </a:stretch>
        </p:blipFill>
        <p:spPr bwMode="auto">
          <a:xfrm>
            <a:off x="4991100" y="3733800"/>
            <a:ext cx="3646488" cy="2247900"/>
          </a:xfrm>
          <a:prstGeom prst="rect">
            <a:avLst/>
          </a:prstGeom>
          <a:noFill/>
          <a:ln w="9525">
            <a:noFill/>
            <a:miter lim="800000"/>
            <a:headEnd/>
            <a:tailEnd/>
          </a:ln>
        </p:spPr>
      </p:pic>
      <p:sp>
        <p:nvSpPr>
          <p:cNvPr id="43014" name="Rectangle 5"/>
          <p:cNvSpPr>
            <a:spLocks noChangeArrowheads="1"/>
          </p:cNvSpPr>
          <p:nvPr/>
        </p:nvSpPr>
        <p:spPr bwMode="auto">
          <a:xfrm>
            <a:off x="419100" y="1447800"/>
            <a:ext cx="4572000" cy="4154984"/>
          </a:xfrm>
          <a:prstGeom prst="rect">
            <a:avLst/>
          </a:prstGeom>
          <a:noFill/>
          <a:ln w="9525">
            <a:noFill/>
            <a:miter lim="800000"/>
            <a:headEnd/>
            <a:tailEnd/>
          </a:ln>
        </p:spPr>
        <p:txBody>
          <a:bodyPr>
            <a:spAutoFit/>
          </a:bodyPr>
          <a:lstStyle/>
          <a:p>
            <a:pPr marL="342900" indent="-342900">
              <a:buClr>
                <a:schemeClr val="accent1"/>
              </a:buClr>
              <a:buSzPct val="90000"/>
              <a:buFont typeface="Wingdings" pitchFamily="-105" charset="2"/>
              <a:buChar char="l"/>
            </a:pPr>
            <a:r>
              <a:rPr lang="en-US" i="0" dirty="0" smtClean="0">
                <a:latin typeface="Corbel" pitchFamily="-105" charset="0"/>
              </a:rPr>
              <a:t>Teach </a:t>
            </a:r>
            <a:r>
              <a:rPr lang="en-US" i="0" dirty="0">
                <a:latin typeface="Corbel" pitchFamily="-105" charset="0"/>
              </a:rPr>
              <a:t>marine science through one-day, on-the-water experiences </a:t>
            </a:r>
            <a:endParaRPr lang="en-US" i="0" dirty="0" smtClean="0">
              <a:latin typeface="Corbel" pitchFamily="-105" charset="0"/>
            </a:endParaRPr>
          </a:p>
          <a:p>
            <a:pPr marL="342900" indent="-342900">
              <a:buClr>
                <a:schemeClr val="accent1"/>
              </a:buClr>
              <a:buSzPct val="90000"/>
            </a:pPr>
            <a:endParaRPr lang="en-US" i="0" dirty="0" smtClean="0">
              <a:latin typeface="Corbel" pitchFamily="-105" charset="0"/>
            </a:endParaRPr>
          </a:p>
          <a:p>
            <a:pPr marL="342900" indent="-342900">
              <a:buClr>
                <a:schemeClr val="accent1"/>
              </a:buClr>
              <a:buSzPct val="90000"/>
              <a:buFont typeface="Wingdings" pitchFamily="-105" charset="2"/>
              <a:buChar char="l"/>
            </a:pPr>
            <a:r>
              <a:rPr lang="en-US" i="0" dirty="0" smtClean="0">
                <a:latin typeface="Corbel" pitchFamily="-105" charset="0"/>
              </a:rPr>
              <a:t>Participate in </a:t>
            </a:r>
            <a:r>
              <a:rPr lang="en-US" i="0" dirty="0">
                <a:latin typeface="Corbel" pitchFamily="-105" charset="0"/>
              </a:rPr>
              <a:t>ongoing research projects in Puget </a:t>
            </a:r>
            <a:r>
              <a:rPr lang="en-US" i="0" dirty="0" smtClean="0">
                <a:latin typeface="Corbel" pitchFamily="-105" charset="0"/>
              </a:rPr>
              <a:t>Sound</a:t>
            </a:r>
          </a:p>
          <a:p>
            <a:pPr marL="342900" indent="-342900">
              <a:buClr>
                <a:schemeClr val="accent1"/>
              </a:buClr>
              <a:buSzPct val="90000"/>
            </a:pPr>
            <a:endParaRPr lang="en-US" i="0" dirty="0" smtClean="0">
              <a:latin typeface="Corbel" pitchFamily="-105" charset="0"/>
            </a:endParaRPr>
          </a:p>
          <a:p>
            <a:pPr marL="342900" indent="-342900">
              <a:buClr>
                <a:schemeClr val="accent1"/>
              </a:buClr>
              <a:buSzPct val="90000"/>
              <a:buFont typeface="Wingdings" pitchFamily="-105" charset="2"/>
              <a:buChar char="l"/>
            </a:pPr>
            <a:r>
              <a:rPr lang="en-US" i="0" dirty="0" smtClean="0">
                <a:latin typeface="Corbel" pitchFamily="-105" charset="0"/>
              </a:rPr>
              <a:t>OIP instructors are marine science graduate students, undergraduates, and working scientists</a:t>
            </a:r>
            <a:endParaRPr lang="en-US" i="0" dirty="0">
              <a:latin typeface="Corbel" pitchFamily="-105" charset="0"/>
            </a:endParaRPr>
          </a:p>
        </p:txBody>
      </p:sp>
      <p:grpSp>
        <p:nvGrpSpPr>
          <p:cNvPr id="7" name="Group 8"/>
          <p:cNvGrpSpPr>
            <a:grpSpLocks/>
          </p:cNvGrpSpPr>
          <p:nvPr/>
        </p:nvGrpSpPr>
        <p:grpSpPr bwMode="auto">
          <a:xfrm>
            <a:off x="0" y="6030913"/>
            <a:ext cx="9144000" cy="827087"/>
            <a:chOff x="0" y="6030203"/>
            <a:chExt cx="9144000" cy="827797"/>
          </a:xfrm>
        </p:grpSpPr>
        <p:pic>
          <p:nvPicPr>
            <p:cNvPr id="8" name="Picture 6"/>
            <p:cNvPicPr>
              <a:picLocks noChangeAspect="1"/>
            </p:cNvPicPr>
            <p:nvPr/>
          </p:nvPicPr>
          <p:blipFill>
            <a:blip r:embed="rId4"/>
            <a:srcRect/>
            <a:stretch>
              <a:fillRect/>
            </a:stretch>
          </p:blipFill>
          <p:spPr bwMode="auto">
            <a:xfrm>
              <a:off x="7696200" y="6063128"/>
              <a:ext cx="1447800" cy="794871"/>
            </a:xfrm>
            <a:prstGeom prst="rect">
              <a:avLst/>
            </a:prstGeom>
            <a:noFill/>
            <a:ln w="9525">
              <a:noFill/>
              <a:miter lim="800000"/>
              <a:headEnd/>
              <a:tailEnd/>
            </a:ln>
          </p:spPr>
        </p:pic>
        <p:pic>
          <p:nvPicPr>
            <p:cNvPr id="9" name="Picture 3" descr="oiplogo"/>
            <p:cNvPicPr>
              <a:picLocks noChangeAspect="1" noChangeArrowheads="1"/>
            </p:cNvPicPr>
            <p:nvPr/>
          </p:nvPicPr>
          <p:blipFill>
            <a:blip r:embed="rId5"/>
            <a:srcRect/>
            <a:stretch>
              <a:fillRect/>
            </a:stretch>
          </p:blipFill>
          <p:spPr bwMode="auto">
            <a:xfrm>
              <a:off x="0" y="6030203"/>
              <a:ext cx="2286000" cy="827797"/>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7" name="Text Box 11"/>
          <p:cNvSpPr txBox="1">
            <a:spLocks noChangeArrowheads="1"/>
          </p:cNvSpPr>
          <p:nvPr/>
        </p:nvSpPr>
        <p:spPr bwMode="auto">
          <a:xfrm>
            <a:off x="3241616" y="1820872"/>
            <a:ext cx="2787263" cy="461665"/>
          </a:xfrm>
          <a:prstGeom prst="rect">
            <a:avLst/>
          </a:prstGeom>
          <a:noFill/>
          <a:ln w="9525">
            <a:noFill/>
            <a:miter lim="800000"/>
            <a:headEnd/>
            <a:tailEnd/>
          </a:ln>
          <a:effectLst/>
        </p:spPr>
        <p:txBody>
          <a:bodyPr>
            <a:spAutoFit/>
          </a:bodyPr>
          <a:lstStyle/>
          <a:p>
            <a:pPr marL="342900" indent="-342900" algn="ctr"/>
            <a:endParaRPr lang="en-US" dirty="0"/>
          </a:p>
        </p:txBody>
      </p:sp>
      <p:grpSp>
        <p:nvGrpSpPr>
          <p:cNvPr id="33" name="Group 32"/>
          <p:cNvGrpSpPr/>
          <p:nvPr/>
        </p:nvGrpSpPr>
        <p:grpSpPr>
          <a:xfrm>
            <a:off x="228600" y="914400"/>
            <a:ext cx="3491654" cy="5382190"/>
            <a:chOff x="-484608" y="-1437108"/>
            <a:chExt cx="5727426" cy="8828508"/>
          </a:xfrm>
        </p:grpSpPr>
        <p:grpSp>
          <p:nvGrpSpPr>
            <p:cNvPr id="30" name="Group 29"/>
            <p:cNvGrpSpPr/>
            <p:nvPr/>
          </p:nvGrpSpPr>
          <p:grpSpPr>
            <a:xfrm>
              <a:off x="-484608" y="-1437108"/>
              <a:ext cx="5727426" cy="8828508"/>
              <a:chOff x="148110" y="-2161008"/>
              <a:chExt cx="5727426" cy="8828508"/>
            </a:xfrm>
          </p:grpSpPr>
          <p:pic>
            <p:nvPicPr>
              <p:cNvPr id="45058" name="Picture 2" descr="pugetmap"/>
              <p:cNvPicPr>
                <a:picLocks noChangeAspect="1" noChangeArrowheads="1"/>
              </p:cNvPicPr>
              <p:nvPr/>
            </p:nvPicPr>
            <p:blipFill>
              <a:blip r:embed="rId3"/>
              <a:srcRect l="6664" t="1236" r="6667" b="11441"/>
              <a:stretch>
                <a:fillRect/>
              </a:stretch>
            </p:blipFill>
            <p:spPr bwMode="auto">
              <a:xfrm>
                <a:off x="148110" y="-2161008"/>
                <a:ext cx="5727426" cy="8828508"/>
              </a:xfrm>
              <a:prstGeom prst="rect">
                <a:avLst/>
              </a:prstGeom>
              <a:noFill/>
              <a:ln w="9525">
                <a:noFill/>
                <a:miter lim="800000"/>
                <a:headEnd/>
                <a:tailEnd/>
              </a:ln>
            </p:spPr>
          </p:pic>
          <p:grpSp>
            <p:nvGrpSpPr>
              <p:cNvPr id="29" name="Group 28"/>
              <p:cNvGrpSpPr/>
              <p:nvPr/>
            </p:nvGrpSpPr>
            <p:grpSpPr>
              <a:xfrm>
                <a:off x="3733800" y="2133600"/>
                <a:ext cx="480318" cy="2819400"/>
                <a:chOff x="3733800" y="2133600"/>
                <a:chExt cx="480318" cy="2819400"/>
              </a:xfrm>
            </p:grpSpPr>
            <p:sp>
              <p:nvSpPr>
                <p:cNvPr id="15" name="Oval 14"/>
                <p:cNvSpPr/>
                <p:nvPr/>
              </p:nvSpPr>
              <p:spPr bwMode="auto">
                <a:xfrm>
                  <a:off x="3886200" y="2133600"/>
                  <a:ext cx="76200" cy="76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pitchFamily="-65" charset="0"/>
                    <a:ea typeface="ＭＳ Ｐゴシック" pitchFamily="34" charset="-128"/>
                  </a:endParaRPr>
                </a:p>
              </p:txBody>
            </p:sp>
            <p:sp>
              <p:nvSpPr>
                <p:cNvPr id="20" name="Oval 19"/>
                <p:cNvSpPr/>
                <p:nvPr/>
              </p:nvSpPr>
              <p:spPr bwMode="auto">
                <a:xfrm>
                  <a:off x="4137918" y="2286000"/>
                  <a:ext cx="76200" cy="76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pitchFamily="-65" charset="0"/>
                    <a:ea typeface="ＭＳ Ｐゴシック" pitchFamily="34" charset="-128"/>
                  </a:endParaRPr>
                </a:p>
              </p:txBody>
            </p:sp>
            <p:sp>
              <p:nvSpPr>
                <p:cNvPr id="21" name="Oval 20"/>
                <p:cNvSpPr/>
                <p:nvPr/>
              </p:nvSpPr>
              <p:spPr bwMode="auto">
                <a:xfrm>
                  <a:off x="4023618" y="2209800"/>
                  <a:ext cx="76200" cy="76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pitchFamily="-65" charset="0"/>
                    <a:ea typeface="ＭＳ Ｐゴシック" pitchFamily="34" charset="-128"/>
                  </a:endParaRPr>
                </a:p>
              </p:txBody>
            </p:sp>
            <p:sp>
              <p:nvSpPr>
                <p:cNvPr id="22" name="Oval 21"/>
                <p:cNvSpPr/>
                <p:nvPr/>
              </p:nvSpPr>
              <p:spPr bwMode="auto">
                <a:xfrm>
                  <a:off x="4076700" y="4876800"/>
                  <a:ext cx="76200" cy="76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pitchFamily="-65" charset="0"/>
                    <a:ea typeface="ＭＳ Ｐゴシック" pitchFamily="34" charset="-128"/>
                  </a:endParaRPr>
                </a:p>
              </p:txBody>
            </p:sp>
            <p:sp>
              <p:nvSpPr>
                <p:cNvPr id="23" name="Oval 22"/>
                <p:cNvSpPr/>
                <p:nvPr/>
              </p:nvSpPr>
              <p:spPr bwMode="auto">
                <a:xfrm>
                  <a:off x="3733800" y="4610100"/>
                  <a:ext cx="76200" cy="76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pitchFamily="-65" charset="0"/>
                    <a:ea typeface="ＭＳ Ｐゴシック" pitchFamily="34" charset="-128"/>
                  </a:endParaRPr>
                </a:p>
              </p:txBody>
            </p:sp>
            <p:sp>
              <p:nvSpPr>
                <p:cNvPr id="24" name="Oval 23"/>
                <p:cNvSpPr/>
                <p:nvPr/>
              </p:nvSpPr>
              <p:spPr bwMode="auto">
                <a:xfrm>
                  <a:off x="3947418" y="4724400"/>
                  <a:ext cx="76200" cy="76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pitchFamily="-65" charset="0"/>
                    <a:ea typeface="ＭＳ Ｐゴシック" pitchFamily="34" charset="-128"/>
                  </a:endParaRPr>
                </a:p>
              </p:txBody>
            </p:sp>
          </p:grpSp>
        </p:grpSp>
        <p:sp>
          <p:nvSpPr>
            <p:cNvPr id="25" name="Oval 24"/>
            <p:cNvSpPr/>
            <p:nvPr/>
          </p:nvSpPr>
          <p:spPr bwMode="auto">
            <a:xfrm>
              <a:off x="2072382" y="419100"/>
              <a:ext cx="76200" cy="76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pitchFamily="-65" charset="0"/>
                <a:ea typeface="ＭＳ Ｐゴシック" pitchFamily="34" charset="-128"/>
              </a:endParaRPr>
            </a:p>
          </p:txBody>
        </p:sp>
        <p:sp>
          <p:nvSpPr>
            <p:cNvPr id="26" name="Oval 25"/>
            <p:cNvSpPr/>
            <p:nvPr/>
          </p:nvSpPr>
          <p:spPr bwMode="auto">
            <a:xfrm>
              <a:off x="2453382" y="152400"/>
              <a:ext cx="76200" cy="76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pitchFamily="-65" charset="0"/>
                <a:ea typeface="ＭＳ Ｐゴシック" pitchFamily="34" charset="-128"/>
              </a:endParaRPr>
            </a:p>
          </p:txBody>
        </p:sp>
        <p:sp>
          <p:nvSpPr>
            <p:cNvPr id="27" name="Oval 26"/>
            <p:cNvSpPr/>
            <p:nvPr/>
          </p:nvSpPr>
          <p:spPr bwMode="auto">
            <a:xfrm>
              <a:off x="2262882" y="266700"/>
              <a:ext cx="76200" cy="76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pitchFamily="-65" charset="0"/>
                <a:ea typeface="ＭＳ Ｐゴシック" pitchFamily="34" charset="-128"/>
              </a:endParaRPr>
            </a:p>
          </p:txBody>
        </p:sp>
      </p:grpSp>
      <p:sp>
        <p:nvSpPr>
          <p:cNvPr id="35" name="Title 1"/>
          <p:cNvSpPr txBox="1">
            <a:spLocks/>
          </p:cNvSpPr>
          <p:nvPr/>
        </p:nvSpPr>
        <p:spPr>
          <a:xfrm>
            <a:off x="-152400" y="76200"/>
            <a:ext cx="94488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chemeClr val="tx1"/>
                </a:solidFill>
                <a:effectLst/>
                <a:uLnTx/>
                <a:uFillTx/>
                <a:latin typeface="+mj-lt"/>
                <a:ea typeface="+mj-ea"/>
                <a:cs typeface="ＭＳ Ｐゴシック" pitchFamily="-105" charset="-128"/>
              </a:rPr>
              <a:t>Research and Learning Activities</a:t>
            </a:r>
          </a:p>
        </p:txBody>
      </p:sp>
      <p:sp>
        <p:nvSpPr>
          <p:cNvPr id="36" name="Content Placeholder 2"/>
          <p:cNvSpPr txBox="1">
            <a:spLocks/>
          </p:cNvSpPr>
          <p:nvPr/>
        </p:nvSpPr>
        <p:spPr bwMode="auto">
          <a:xfrm>
            <a:off x="6134100" y="1181100"/>
            <a:ext cx="3009900" cy="2400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1"/>
              </a:buClr>
              <a:buSzPct val="90000"/>
              <a:buFont typeface="Wingdings" pitchFamily="-105" charset="2"/>
              <a:buChar char=""/>
              <a:tabLst/>
              <a:defRPr/>
            </a:pPr>
            <a:r>
              <a:rPr kumimoji="0" lang="en-US" sz="2400" i="0" u="none" strike="noStrike" kern="0" cap="none" spc="0" normalizeH="0" baseline="0" noProof="0" dirty="0" smtClean="0">
                <a:ln>
                  <a:noFill/>
                </a:ln>
                <a:solidFill>
                  <a:schemeClr val="tx1"/>
                </a:solidFill>
                <a:effectLst/>
                <a:uLnTx/>
                <a:uFillTx/>
                <a:latin typeface="+mn-lt"/>
                <a:ea typeface="+mn-ea"/>
                <a:cs typeface="ＭＳ Ｐゴシック" pitchFamily="-105" charset="-128"/>
              </a:rPr>
              <a:t>CTD casts</a:t>
            </a:r>
          </a:p>
          <a:p>
            <a:pPr marL="342900" marR="0" lvl="0" indent="-342900" algn="l" defTabSz="914400" rtl="0" eaLnBrk="0" fontAlgn="base" latinLnBrk="0" hangingPunct="0">
              <a:lnSpc>
                <a:spcPct val="100000"/>
              </a:lnSpc>
              <a:spcBef>
                <a:spcPct val="20000"/>
              </a:spcBef>
              <a:spcAft>
                <a:spcPct val="0"/>
              </a:spcAft>
              <a:buClr>
                <a:schemeClr val="accent1"/>
              </a:buClr>
              <a:buSzPct val="90000"/>
              <a:buFont typeface="Wingdings" pitchFamily="-105" charset="2"/>
              <a:buChar char=""/>
              <a:tabLst/>
              <a:defRPr/>
            </a:pPr>
            <a:endParaRPr kumimoji="0" lang="en-US" sz="2000" i="0" u="none" strike="noStrike" kern="0" cap="none" spc="0" normalizeH="0" baseline="0" noProof="0" dirty="0" smtClean="0">
              <a:ln>
                <a:noFill/>
              </a:ln>
              <a:solidFill>
                <a:schemeClr val="tx1"/>
              </a:solidFill>
              <a:effectLst/>
              <a:uLnTx/>
              <a:uFillTx/>
              <a:latin typeface="+mn-lt"/>
              <a:ea typeface="+mn-ea"/>
              <a:cs typeface="ＭＳ Ｐゴシック" pitchFamily="-105" charset="-128"/>
            </a:endParaRPr>
          </a:p>
          <a:p>
            <a:pPr marL="342900" marR="0" lvl="0" indent="-342900" algn="l" defTabSz="914400" rtl="0" eaLnBrk="0" fontAlgn="base" latinLnBrk="0" hangingPunct="0">
              <a:lnSpc>
                <a:spcPct val="100000"/>
              </a:lnSpc>
              <a:spcBef>
                <a:spcPct val="20000"/>
              </a:spcBef>
              <a:spcAft>
                <a:spcPct val="0"/>
              </a:spcAft>
              <a:buClr>
                <a:schemeClr val="accent1"/>
              </a:buClr>
              <a:buSzPct val="90000"/>
              <a:buFont typeface="Wingdings" pitchFamily="-105" charset="2"/>
              <a:buChar char=""/>
              <a:tabLst/>
              <a:defRPr/>
            </a:pPr>
            <a:r>
              <a:rPr kumimoji="0" lang="en-US" sz="2400" i="0" u="none" strike="noStrike" kern="0" cap="none" spc="0" normalizeH="0" baseline="0" noProof="0" dirty="0" smtClean="0">
                <a:ln>
                  <a:noFill/>
                </a:ln>
                <a:solidFill>
                  <a:schemeClr val="tx1"/>
                </a:solidFill>
                <a:effectLst/>
                <a:uLnTx/>
                <a:uFillTx/>
                <a:latin typeface="+mn-lt"/>
                <a:ea typeface="+mn-ea"/>
                <a:cs typeface="ＭＳ Ｐゴシック" pitchFamily="-105" charset="-128"/>
              </a:rPr>
              <a:t>Water sampling</a:t>
            </a:r>
          </a:p>
          <a:p>
            <a:pPr marL="342900" marR="0" lvl="0" indent="-342900" algn="l" defTabSz="914400" rtl="0" eaLnBrk="0" fontAlgn="base" latinLnBrk="0" hangingPunct="0">
              <a:lnSpc>
                <a:spcPct val="100000"/>
              </a:lnSpc>
              <a:spcBef>
                <a:spcPct val="20000"/>
              </a:spcBef>
              <a:spcAft>
                <a:spcPct val="0"/>
              </a:spcAft>
              <a:buClr>
                <a:schemeClr val="accent1"/>
              </a:buClr>
              <a:buSzPct val="90000"/>
              <a:buFont typeface="Wingdings" pitchFamily="-105" charset="2"/>
              <a:buChar char=""/>
              <a:tabLst/>
              <a:defRPr/>
            </a:pPr>
            <a:endParaRPr lang="en-US" sz="2000" i="0" kern="0" dirty="0" smtClean="0">
              <a:latin typeface="+mn-lt"/>
              <a:ea typeface="+mn-ea"/>
              <a:cs typeface="ＭＳ Ｐゴシック" pitchFamily="-105" charset="-128"/>
            </a:endParaRPr>
          </a:p>
          <a:p>
            <a:pPr marL="342900" marR="0" lvl="0" indent="-342900" algn="l" defTabSz="914400" rtl="0" eaLnBrk="0" fontAlgn="base" latinLnBrk="0" hangingPunct="0">
              <a:lnSpc>
                <a:spcPct val="100000"/>
              </a:lnSpc>
              <a:spcBef>
                <a:spcPct val="20000"/>
              </a:spcBef>
              <a:spcAft>
                <a:spcPct val="0"/>
              </a:spcAft>
              <a:buClr>
                <a:schemeClr val="accent1"/>
              </a:buClr>
              <a:buSzPct val="90000"/>
              <a:buFont typeface="Wingdings" pitchFamily="-105" charset="2"/>
              <a:buChar char=""/>
              <a:tabLst/>
              <a:defRPr/>
            </a:pPr>
            <a:r>
              <a:rPr lang="en-US" i="0" kern="0" dirty="0" smtClean="0">
                <a:latin typeface="+mn-lt"/>
                <a:ea typeface="+mn-ea"/>
                <a:cs typeface="ＭＳ Ｐゴシック" pitchFamily="-105" charset="-128"/>
              </a:rPr>
              <a:t>Plankton tows</a:t>
            </a:r>
            <a:endParaRPr kumimoji="0" lang="en-US" sz="2400" i="0" u="none" strike="noStrike" kern="0" cap="none" spc="0" normalizeH="0" baseline="0" noProof="0" dirty="0" smtClean="0">
              <a:ln>
                <a:noFill/>
              </a:ln>
              <a:solidFill>
                <a:schemeClr val="tx1"/>
              </a:solidFill>
              <a:effectLst/>
              <a:uLnTx/>
              <a:uFillTx/>
              <a:latin typeface="+mn-lt"/>
              <a:ea typeface="+mn-ea"/>
              <a:cs typeface="ＭＳ Ｐゴシック" pitchFamily="-105" charset="-128"/>
            </a:endParaRPr>
          </a:p>
        </p:txBody>
      </p:sp>
      <p:pic>
        <p:nvPicPr>
          <p:cNvPr id="30723" name="Picture 3"/>
          <p:cNvPicPr>
            <a:picLocks noChangeAspect="1" noChangeArrowheads="1"/>
          </p:cNvPicPr>
          <p:nvPr/>
        </p:nvPicPr>
        <p:blipFill>
          <a:blip r:embed="rId4"/>
          <a:srcRect t="24074" r="28540"/>
          <a:stretch>
            <a:fillRect/>
          </a:stretch>
        </p:blipFill>
        <p:spPr bwMode="auto">
          <a:xfrm>
            <a:off x="7467600" y="3695700"/>
            <a:ext cx="1524000" cy="1410935"/>
          </a:xfrm>
          <a:prstGeom prst="rect">
            <a:avLst/>
          </a:prstGeom>
          <a:noFill/>
          <a:ln w="9525">
            <a:noFill/>
            <a:miter lim="800000"/>
            <a:headEnd/>
            <a:tailEnd/>
          </a:ln>
          <a:effectLst/>
        </p:spPr>
      </p:pic>
      <p:pic>
        <p:nvPicPr>
          <p:cNvPr id="30726" name="Picture 6"/>
          <p:cNvPicPr>
            <a:picLocks noChangeAspect="1" noChangeArrowheads="1"/>
          </p:cNvPicPr>
          <p:nvPr/>
        </p:nvPicPr>
        <p:blipFill>
          <a:blip r:embed="rId5"/>
          <a:srcRect l="12645" t="16129" r="13064"/>
          <a:stretch>
            <a:fillRect/>
          </a:stretch>
        </p:blipFill>
        <p:spPr bwMode="auto">
          <a:xfrm>
            <a:off x="5067300" y="5219700"/>
            <a:ext cx="2392847" cy="1447800"/>
          </a:xfrm>
          <a:prstGeom prst="rect">
            <a:avLst/>
          </a:prstGeom>
          <a:noFill/>
          <a:ln w="9525">
            <a:noFill/>
            <a:miter lim="800000"/>
            <a:headEnd/>
            <a:tailEnd/>
          </a:ln>
          <a:effectLst/>
        </p:spPr>
      </p:pic>
      <p:pic>
        <p:nvPicPr>
          <p:cNvPr id="30727" name="Picture 7" descr="nanoos_logo-wb-med"/>
          <p:cNvPicPr>
            <a:picLocks noChangeAspect="1" noChangeArrowheads="1"/>
          </p:cNvPicPr>
          <p:nvPr/>
        </p:nvPicPr>
        <p:blipFill>
          <a:blip r:embed="rId6"/>
          <a:srcRect/>
          <a:stretch>
            <a:fillRect/>
          </a:stretch>
        </p:blipFill>
        <p:spPr bwMode="auto">
          <a:xfrm>
            <a:off x="7658100" y="5219700"/>
            <a:ext cx="1333500" cy="1472184"/>
          </a:xfrm>
          <a:prstGeom prst="rect">
            <a:avLst/>
          </a:prstGeom>
          <a:noFill/>
          <a:ln w="9525">
            <a:noFill/>
            <a:miter lim="800000"/>
            <a:headEnd/>
            <a:tailEnd/>
          </a:ln>
        </p:spPr>
      </p:pic>
      <p:grpSp>
        <p:nvGrpSpPr>
          <p:cNvPr id="49" name="Group 48"/>
          <p:cNvGrpSpPr/>
          <p:nvPr/>
        </p:nvGrpSpPr>
        <p:grpSpPr>
          <a:xfrm>
            <a:off x="5905500" y="3719465"/>
            <a:ext cx="1371600" cy="1385935"/>
            <a:chOff x="4343400" y="5548265"/>
            <a:chExt cx="1181100" cy="1309735"/>
          </a:xfrm>
        </p:grpSpPr>
        <p:pic>
          <p:nvPicPr>
            <p:cNvPr id="45" name="Picture 8"/>
            <p:cNvPicPr>
              <a:picLocks noChangeAspect="1" noChangeArrowheads="1"/>
            </p:cNvPicPr>
            <p:nvPr/>
          </p:nvPicPr>
          <p:blipFill>
            <a:blip r:embed="rId7"/>
            <a:srcRect r="62066"/>
            <a:stretch>
              <a:fillRect/>
            </a:stretch>
          </p:blipFill>
          <p:spPr bwMode="auto">
            <a:xfrm>
              <a:off x="4343400" y="5548265"/>
              <a:ext cx="1181100" cy="809814"/>
            </a:xfrm>
            <a:prstGeom prst="rect">
              <a:avLst/>
            </a:prstGeom>
            <a:noFill/>
            <a:ln w="9525">
              <a:noFill/>
              <a:miter lim="800000"/>
              <a:headEnd/>
              <a:tailEnd/>
            </a:ln>
            <a:effectLst/>
          </p:spPr>
        </p:pic>
        <p:pic>
          <p:nvPicPr>
            <p:cNvPr id="30728" name="Picture 8"/>
            <p:cNvPicPr>
              <a:picLocks noChangeAspect="1" noChangeArrowheads="1"/>
            </p:cNvPicPr>
            <p:nvPr/>
          </p:nvPicPr>
          <p:blipFill>
            <a:blip r:embed="rId7"/>
            <a:srcRect l="39658"/>
            <a:stretch>
              <a:fillRect/>
            </a:stretch>
          </p:blipFill>
          <p:spPr bwMode="auto">
            <a:xfrm>
              <a:off x="4343400" y="6348903"/>
              <a:ext cx="1181100" cy="509097"/>
            </a:xfrm>
            <a:prstGeom prst="rect">
              <a:avLst/>
            </a:prstGeom>
            <a:noFill/>
            <a:ln w="9525">
              <a:noFill/>
              <a:miter lim="800000"/>
              <a:headEnd/>
              <a:tailEnd/>
            </a:ln>
            <a:effectLst/>
          </p:spPr>
        </p:pic>
      </p:grpSp>
      <p:sp>
        <p:nvSpPr>
          <p:cNvPr id="28" name="5-Point Star 27"/>
          <p:cNvSpPr/>
          <p:nvPr/>
        </p:nvSpPr>
        <p:spPr bwMode="auto">
          <a:xfrm>
            <a:off x="2743200" y="3886200"/>
            <a:ext cx="266700" cy="24892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pitchFamily="-65" charset="0"/>
              <a:ea typeface="ＭＳ Ｐゴシック" pitchFamily="34" charset="-128"/>
            </a:endParaRPr>
          </a:p>
        </p:txBody>
      </p:sp>
      <p:sp>
        <p:nvSpPr>
          <p:cNvPr id="31" name="5-Point Star 30"/>
          <p:cNvSpPr/>
          <p:nvPr/>
        </p:nvSpPr>
        <p:spPr bwMode="auto">
          <a:xfrm>
            <a:off x="2590800" y="5181600"/>
            <a:ext cx="266700" cy="24892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pitchFamily="-65" charset="0"/>
              <a:ea typeface="ＭＳ Ｐゴシック" pitchFamily="34" charset="-128"/>
            </a:endParaRPr>
          </a:p>
        </p:txBody>
      </p:sp>
      <p:sp>
        <p:nvSpPr>
          <p:cNvPr id="32" name="5-Point Star 31"/>
          <p:cNvSpPr/>
          <p:nvPr/>
        </p:nvSpPr>
        <p:spPr bwMode="auto">
          <a:xfrm>
            <a:off x="1409700" y="5905500"/>
            <a:ext cx="266700" cy="24892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pitchFamily="-65" charset="0"/>
              <a:ea typeface="ＭＳ Ｐゴシック" pitchFamily="34" charset="-128"/>
            </a:endParaRPr>
          </a:p>
        </p:txBody>
      </p:sp>
      <p:sp>
        <p:nvSpPr>
          <p:cNvPr id="37" name="TextBox 36"/>
          <p:cNvSpPr txBox="1"/>
          <p:nvPr/>
        </p:nvSpPr>
        <p:spPr>
          <a:xfrm>
            <a:off x="2819400" y="3676590"/>
            <a:ext cx="1371600" cy="400110"/>
          </a:xfrm>
          <a:prstGeom prst="rect">
            <a:avLst/>
          </a:prstGeom>
          <a:noFill/>
        </p:spPr>
        <p:txBody>
          <a:bodyPr wrap="square" rtlCol="0">
            <a:spAutoFit/>
          </a:bodyPr>
          <a:lstStyle/>
          <a:p>
            <a:r>
              <a:rPr lang="en-US" sz="2000" i="0" dirty="0" smtClean="0">
                <a:solidFill>
                  <a:schemeClr val="bg1"/>
                </a:solidFill>
              </a:rPr>
              <a:t>Seattle</a:t>
            </a:r>
            <a:endParaRPr lang="en-US" sz="2000" i="0" dirty="0">
              <a:solidFill>
                <a:schemeClr val="bg1"/>
              </a:solidFill>
            </a:endParaRPr>
          </a:p>
        </p:txBody>
      </p:sp>
      <p:sp>
        <p:nvSpPr>
          <p:cNvPr id="38" name="TextBox 37"/>
          <p:cNvSpPr txBox="1"/>
          <p:nvPr/>
        </p:nvSpPr>
        <p:spPr>
          <a:xfrm>
            <a:off x="2552700" y="5372100"/>
            <a:ext cx="1371600" cy="400110"/>
          </a:xfrm>
          <a:prstGeom prst="rect">
            <a:avLst/>
          </a:prstGeom>
          <a:noFill/>
        </p:spPr>
        <p:txBody>
          <a:bodyPr wrap="square" rtlCol="0">
            <a:spAutoFit/>
          </a:bodyPr>
          <a:lstStyle/>
          <a:p>
            <a:r>
              <a:rPr lang="en-US" sz="2000" i="0" dirty="0" smtClean="0">
                <a:solidFill>
                  <a:schemeClr val="bg1"/>
                </a:solidFill>
              </a:rPr>
              <a:t>Tacoma</a:t>
            </a:r>
            <a:endParaRPr lang="en-US" sz="2000" i="0" dirty="0">
              <a:solidFill>
                <a:schemeClr val="bg1"/>
              </a:solidFill>
            </a:endParaRPr>
          </a:p>
        </p:txBody>
      </p:sp>
      <p:sp>
        <p:nvSpPr>
          <p:cNvPr id="39" name="TextBox 38"/>
          <p:cNvSpPr txBox="1"/>
          <p:nvPr/>
        </p:nvSpPr>
        <p:spPr>
          <a:xfrm>
            <a:off x="1524000" y="5924490"/>
            <a:ext cx="1371600" cy="400110"/>
          </a:xfrm>
          <a:prstGeom prst="rect">
            <a:avLst/>
          </a:prstGeom>
          <a:noFill/>
        </p:spPr>
        <p:txBody>
          <a:bodyPr wrap="square" rtlCol="0">
            <a:spAutoFit/>
          </a:bodyPr>
          <a:lstStyle/>
          <a:p>
            <a:r>
              <a:rPr lang="en-US" sz="2000" i="0" dirty="0" smtClean="0">
                <a:solidFill>
                  <a:schemeClr val="bg1"/>
                </a:solidFill>
              </a:rPr>
              <a:t>Olympia</a:t>
            </a:r>
            <a:endParaRPr lang="en-US" sz="2000" i="0" dirty="0">
              <a:solidFill>
                <a:schemeClr val="bg1"/>
              </a:solidFill>
            </a:endParaRPr>
          </a:p>
        </p:txBody>
      </p:sp>
      <p:sp>
        <p:nvSpPr>
          <p:cNvPr id="40" name="TextBox 39"/>
          <p:cNvSpPr txBox="1"/>
          <p:nvPr/>
        </p:nvSpPr>
        <p:spPr>
          <a:xfrm>
            <a:off x="914400" y="6248400"/>
            <a:ext cx="3543300" cy="400110"/>
          </a:xfrm>
          <a:prstGeom prst="rect">
            <a:avLst/>
          </a:prstGeom>
          <a:noFill/>
        </p:spPr>
        <p:txBody>
          <a:bodyPr wrap="square" rtlCol="0">
            <a:spAutoFit/>
          </a:bodyPr>
          <a:lstStyle/>
          <a:p>
            <a:r>
              <a:rPr lang="en-US" sz="2000" i="0" dirty="0" smtClean="0"/>
              <a:t>Puget Sound, WA</a:t>
            </a:r>
            <a:endParaRPr lang="en-US" sz="2000" i="0" dirty="0"/>
          </a:p>
        </p:txBody>
      </p:sp>
      <p:grpSp>
        <p:nvGrpSpPr>
          <p:cNvPr id="48" name="Group 47"/>
          <p:cNvGrpSpPr/>
          <p:nvPr/>
        </p:nvGrpSpPr>
        <p:grpSpPr>
          <a:xfrm>
            <a:off x="4038600" y="838200"/>
            <a:ext cx="1790700" cy="3044190"/>
            <a:chOff x="3810000" y="2019300"/>
            <a:chExt cx="1790700" cy="3044190"/>
          </a:xfrm>
        </p:grpSpPr>
        <p:pic>
          <p:nvPicPr>
            <p:cNvPr id="43" name="Picture 42" descr="mapquestmap.jpg"/>
            <p:cNvPicPr>
              <a:picLocks noChangeAspect="1"/>
            </p:cNvPicPr>
            <p:nvPr/>
          </p:nvPicPr>
          <p:blipFill>
            <a:blip r:embed="rId8"/>
            <a:srcRect l="20683" r="45647" b="9848"/>
            <a:stretch>
              <a:fillRect/>
            </a:stretch>
          </p:blipFill>
          <p:spPr>
            <a:xfrm>
              <a:off x="3810000" y="2019300"/>
              <a:ext cx="1790700" cy="3044190"/>
            </a:xfrm>
            <a:prstGeom prst="rect">
              <a:avLst/>
            </a:prstGeom>
          </p:spPr>
        </p:pic>
        <p:sp>
          <p:nvSpPr>
            <p:cNvPr id="47" name="5-Point Star 46"/>
            <p:cNvSpPr/>
            <p:nvPr/>
          </p:nvSpPr>
          <p:spPr bwMode="auto">
            <a:xfrm rot="20694829">
              <a:off x="4981499" y="4062059"/>
              <a:ext cx="211321" cy="234531"/>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pitchFamily="-65" charset="0"/>
                <a:ea typeface="ＭＳ Ｐゴシック" pitchFamily="34" charset="-128"/>
              </a:endParaRPr>
            </a:p>
          </p:txBody>
        </p:sp>
      </p:grpSp>
      <p:sp>
        <p:nvSpPr>
          <p:cNvPr id="45061" name="Line 5"/>
          <p:cNvSpPr>
            <a:spLocks noChangeShapeType="1"/>
          </p:cNvSpPr>
          <p:nvPr/>
        </p:nvSpPr>
        <p:spPr bwMode="auto">
          <a:xfrm flipH="1" flipV="1">
            <a:off x="3657600" y="914400"/>
            <a:ext cx="1638300" cy="1371600"/>
          </a:xfrm>
          <a:prstGeom prst="line">
            <a:avLst/>
          </a:prstGeom>
          <a:noFill/>
          <a:ln w="28575">
            <a:solidFill>
              <a:schemeClr val="tx1"/>
            </a:solidFill>
            <a:round/>
            <a:headEnd/>
            <a:tailEnd/>
          </a:ln>
          <a:effectLst/>
        </p:spPr>
        <p:txBody>
          <a:bodyPr wrap="none" anchor="ctr"/>
          <a:lstStyle/>
          <a:p>
            <a:endParaRPr lang="en-US"/>
          </a:p>
        </p:txBody>
      </p:sp>
      <p:sp>
        <p:nvSpPr>
          <p:cNvPr id="45062" name="Line 6"/>
          <p:cNvSpPr>
            <a:spLocks noChangeShapeType="1"/>
          </p:cNvSpPr>
          <p:nvPr/>
        </p:nvSpPr>
        <p:spPr bwMode="auto">
          <a:xfrm flipH="1">
            <a:off x="3695699" y="2590800"/>
            <a:ext cx="1638300" cy="3685610"/>
          </a:xfrm>
          <a:prstGeom prst="line">
            <a:avLst/>
          </a:prstGeom>
          <a:noFill/>
          <a:ln w="28575">
            <a:solidFill>
              <a:schemeClr val="tx1"/>
            </a:solidFill>
            <a:round/>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oncept map complete.pdf                                       000AEC8DEire HD                        BC58F3F2:"/>
          <p:cNvPicPr>
            <a:picLocks noChangeAspect="1" noChangeArrowheads="1"/>
          </p:cNvPicPr>
          <p:nvPr/>
        </p:nvPicPr>
        <p:blipFill>
          <a:blip r:embed="rId2"/>
          <a:srcRect l="13208" t="13252" r="4594" b="14630"/>
          <a:stretch>
            <a:fillRect/>
          </a:stretch>
        </p:blipFill>
        <p:spPr bwMode="auto">
          <a:xfrm>
            <a:off x="1143000" y="1066800"/>
            <a:ext cx="7086600" cy="4804475"/>
          </a:xfrm>
          <a:prstGeom prst="rect">
            <a:avLst/>
          </a:prstGeom>
          <a:noFill/>
        </p:spPr>
      </p:pic>
      <p:sp>
        <p:nvSpPr>
          <p:cNvPr id="10" name="Title 1"/>
          <p:cNvSpPr txBox="1">
            <a:spLocks/>
          </p:cNvSpPr>
          <p:nvPr/>
        </p:nvSpPr>
        <p:spPr>
          <a:xfrm>
            <a:off x="-152400" y="228600"/>
            <a:ext cx="94488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chemeClr val="tx1"/>
                </a:solidFill>
                <a:effectLst/>
                <a:uLnTx/>
                <a:uFillTx/>
                <a:latin typeface="+mj-lt"/>
                <a:ea typeface="+mj-ea"/>
                <a:cs typeface="ＭＳ Ｐゴシック" pitchFamily="-105" charset="-128"/>
              </a:rPr>
              <a:t>Research and Learning Activities</a:t>
            </a:r>
          </a:p>
        </p:txBody>
      </p:sp>
      <p:grpSp>
        <p:nvGrpSpPr>
          <p:cNvPr id="12" name="Group 8"/>
          <p:cNvGrpSpPr>
            <a:grpSpLocks/>
          </p:cNvGrpSpPr>
          <p:nvPr/>
        </p:nvGrpSpPr>
        <p:grpSpPr bwMode="auto">
          <a:xfrm>
            <a:off x="0" y="6030913"/>
            <a:ext cx="9144000" cy="827087"/>
            <a:chOff x="0" y="6030203"/>
            <a:chExt cx="9144000" cy="827797"/>
          </a:xfrm>
        </p:grpSpPr>
        <p:pic>
          <p:nvPicPr>
            <p:cNvPr id="13" name="Picture 6"/>
            <p:cNvPicPr>
              <a:picLocks noChangeAspect="1"/>
            </p:cNvPicPr>
            <p:nvPr/>
          </p:nvPicPr>
          <p:blipFill>
            <a:blip r:embed="rId3"/>
            <a:srcRect/>
            <a:stretch>
              <a:fillRect/>
            </a:stretch>
          </p:blipFill>
          <p:spPr bwMode="auto">
            <a:xfrm>
              <a:off x="7696200" y="6063128"/>
              <a:ext cx="1447800" cy="794871"/>
            </a:xfrm>
            <a:prstGeom prst="rect">
              <a:avLst/>
            </a:prstGeom>
            <a:noFill/>
            <a:ln w="9525">
              <a:noFill/>
              <a:miter lim="800000"/>
              <a:headEnd/>
              <a:tailEnd/>
            </a:ln>
          </p:spPr>
        </p:pic>
        <p:pic>
          <p:nvPicPr>
            <p:cNvPr id="14" name="Picture 3" descr="oiplogo"/>
            <p:cNvPicPr>
              <a:picLocks noChangeAspect="1" noChangeArrowheads="1"/>
            </p:cNvPicPr>
            <p:nvPr/>
          </p:nvPicPr>
          <p:blipFill>
            <a:blip r:embed="rId4"/>
            <a:srcRect/>
            <a:stretch>
              <a:fillRect/>
            </a:stretch>
          </p:blipFill>
          <p:spPr bwMode="auto">
            <a:xfrm>
              <a:off x="0" y="6030203"/>
              <a:ext cx="2286000" cy="827797"/>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95300" y="-38100"/>
            <a:ext cx="8229600" cy="1143000"/>
          </a:xfrm>
        </p:spPr>
        <p:txBody>
          <a:bodyPr/>
          <a:lstStyle/>
          <a:p>
            <a:r>
              <a:rPr lang="en-US" sz="4400" dirty="0" smtClean="0"/>
              <a:t>COSEE-OLC and OIP</a:t>
            </a:r>
          </a:p>
        </p:txBody>
      </p:sp>
      <p:sp>
        <p:nvSpPr>
          <p:cNvPr id="46083" name="Content Placeholder 2"/>
          <p:cNvSpPr>
            <a:spLocks noGrp="1"/>
          </p:cNvSpPr>
          <p:nvPr>
            <p:ph idx="1"/>
          </p:nvPr>
        </p:nvSpPr>
        <p:spPr>
          <a:xfrm>
            <a:off x="533400" y="2667000"/>
            <a:ext cx="8229600" cy="3390900"/>
          </a:xfrm>
        </p:spPr>
        <p:txBody>
          <a:bodyPr/>
          <a:lstStyle/>
          <a:p>
            <a:pPr>
              <a:buNone/>
            </a:pPr>
            <a:r>
              <a:rPr lang="en-US" b="0" dirty="0" smtClean="0">
                <a:latin typeface="+mj-lt"/>
              </a:rPr>
              <a:t>Through </a:t>
            </a:r>
            <a:r>
              <a:rPr lang="en-US" u="sng" dirty="0" smtClean="0">
                <a:latin typeface="+mj-lt"/>
              </a:rPr>
              <a:t>O</a:t>
            </a:r>
            <a:r>
              <a:rPr lang="en-US" b="0" dirty="0" smtClean="0">
                <a:latin typeface="+mj-lt"/>
              </a:rPr>
              <a:t>cean </a:t>
            </a:r>
            <a:r>
              <a:rPr lang="en-US" u="sng" dirty="0" smtClean="0">
                <a:latin typeface="+mj-lt"/>
              </a:rPr>
              <a:t>L</a:t>
            </a:r>
            <a:r>
              <a:rPr lang="en-US" b="0" dirty="0" smtClean="0">
                <a:latin typeface="+mj-lt"/>
              </a:rPr>
              <a:t>earning </a:t>
            </a:r>
            <a:r>
              <a:rPr lang="en-US" u="sng" dirty="0" smtClean="0">
                <a:latin typeface="+mj-lt"/>
              </a:rPr>
              <a:t>C</a:t>
            </a:r>
            <a:r>
              <a:rPr lang="en-US" b="0" dirty="0" smtClean="0">
                <a:latin typeface="+mj-lt"/>
              </a:rPr>
              <a:t>ommunities:</a:t>
            </a:r>
          </a:p>
          <a:p>
            <a:r>
              <a:rPr lang="en-US" b="0" dirty="0" smtClean="0">
                <a:latin typeface="+mj-lt"/>
              </a:rPr>
              <a:t>Citizens learn about current ocean research</a:t>
            </a:r>
          </a:p>
          <a:p>
            <a:r>
              <a:rPr lang="en-US" b="0" dirty="0" smtClean="0">
                <a:latin typeface="+mj-lt"/>
              </a:rPr>
              <a:t>Ocean scientists improve communication of their research</a:t>
            </a:r>
          </a:p>
          <a:p>
            <a:r>
              <a:rPr lang="en-US" b="0" dirty="0" smtClean="0">
                <a:latin typeface="+mj-lt"/>
              </a:rPr>
              <a:t>Volunteers have opportunities to learn about and participate in ocean research</a:t>
            </a:r>
          </a:p>
          <a:p>
            <a:r>
              <a:rPr lang="en-US" b="0" dirty="0" smtClean="0">
                <a:latin typeface="+mj-lt"/>
              </a:rPr>
              <a:t>Learning scientists investigate how people learn and teach marine science</a:t>
            </a:r>
          </a:p>
          <a:p>
            <a:endParaRPr lang="en-US" dirty="0" smtClean="0">
              <a:latin typeface="Times" pitchFamily="-105" charset="0"/>
            </a:endParaRPr>
          </a:p>
          <a:p>
            <a:endParaRPr lang="en-US" dirty="0" smtClean="0"/>
          </a:p>
        </p:txBody>
      </p:sp>
      <p:pic>
        <p:nvPicPr>
          <p:cNvPr id="4" name="Picture 3" descr="oiplogo"/>
          <p:cNvPicPr>
            <a:picLocks noChangeAspect="1" noChangeArrowheads="1"/>
          </p:cNvPicPr>
          <p:nvPr/>
        </p:nvPicPr>
        <p:blipFill>
          <a:blip r:embed="rId2"/>
          <a:srcRect t="3262"/>
          <a:stretch>
            <a:fillRect/>
          </a:stretch>
        </p:blipFill>
        <p:spPr bwMode="auto">
          <a:xfrm>
            <a:off x="0" y="6057900"/>
            <a:ext cx="2286000" cy="800100"/>
          </a:xfrm>
          <a:prstGeom prst="rect">
            <a:avLst/>
          </a:prstGeom>
          <a:noFill/>
          <a:ln w="9525">
            <a:noFill/>
            <a:miter lim="800000"/>
            <a:headEnd/>
            <a:tailEnd/>
          </a:ln>
        </p:spPr>
      </p:pic>
      <p:pic>
        <p:nvPicPr>
          <p:cNvPr id="5" name="Picture 5"/>
          <p:cNvPicPr>
            <a:picLocks noChangeAspect="1"/>
          </p:cNvPicPr>
          <p:nvPr/>
        </p:nvPicPr>
        <p:blipFill>
          <a:blip r:embed="rId3"/>
          <a:srcRect/>
          <a:stretch>
            <a:fillRect/>
          </a:stretch>
        </p:blipFill>
        <p:spPr bwMode="auto">
          <a:xfrm>
            <a:off x="7696200" y="6064250"/>
            <a:ext cx="1447800" cy="793750"/>
          </a:xfrm>
          <a:prstGeom prst="rect">
            <a:avLst/>
          </a:prstGeom>
          <a:noFill/>
          <a:ln w="9525">
            <a:noFill/>
            <a:miter lim="800000"/>
            <a:headEnd/>
            <a:tailEnd/>
          </a:ln>
        </p:spPr>
      </p:pic>
      <p:pic>
        <p:nvPicPr>
          <p:cNvPr id="28674" name="Picture 2"/>
          <p:cNvPicPr>
            <a:picLocks noChangeAspect="1" noChangeArrowheads="1"/>
          </p:cNvPicPr>
          <p:nvPr/>
        </p:nvPicPr>
        <p:blipFill>
          <a:blip r:embed="rId4"/>
          <a:srcRect r="18316" b="24848"/>
          <a:stretch>
            <a:fillRect/>
          </a:stretch>
        </p:blipFill>
        <p:spPr bwMode="auto">
          <a:xfrm>
            <a:off x="76200" y="919309"/>
            <a:ext cx="9029700" cy="1442891"/>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457200" y="-76200"/>
            <a:ext cx="8229600" cy="1143000"/>
          </a:xfrm>
          <a:noFill/>
        </p:spPr>
        <p:txBody>
          <a:bodyPr/>
          <a:lstStyle/>
          <a:p>
            <a:r>
              <a:rPr lang="en-US" sz="4400" dirty="0" smtClean="0"/>
              <a:t>Collaboration Goals</a:t>
            </a:r>
          </a:p>
        </p:txBody>
      </p:sp>
      <p:sp>
        <p:nvSpPr>
          <p:cNvPr id="47107" name="Rectangle 3"/>
          <p:cNvSpPr>
            <a:spLocks noGrp="1"/>
          </p:cNvSpPr>
          <p:nvPr>
            <p:ph type="body" idx="1"/>
          </p:nvPr>
        </p:nvSpPr>
        <p:spPr>
          <a:xfrm>
            <a:off x="38100" y="952500"/>
            <a:ext cx="6934200" cy="5143500"/>
          </a:xfrm>
          <a:noFill/>
        </p:spPr>
        <p:txBody>
          <a:bodyPr/>
          <a:lstStyle/>
          <a:p>
            <a:pPr>
              <a:lnSpc>
                <a:spcPct val="90000"/>
              </a:lnSpc>
            </a:pPr>
            <a:r>
              <a:rPr lang="en-US" b="0" dirty="0" smtClean="0"/>
              <a:t>Two-way communication between marine volunteers and scientists in a non-academic, real world setting </a:t>
            </a:r>
          </a:p>
          <a:p>
            <a:pPr>
              <a:lnSpc>
                <a:spcPct val="90000"/>
              </a:lnSpc>
            </a:pPr>
            <a:endParaRPr lang="en-US" sz="1400" b="0" dirty="0" smtClean="0"/>
          </a:p>
          <a:p>
            <a:pPr>
              <a:lnSpc>
                <a:spcPct val="90000"/>
              </a:lnSpc>
            </a:pPr>
            <a:r>
              <a:rPr lang="en-US" b="0" dirty="0" smtClean="0"/>
              <a:t>Increase marine volunteers’ ocean science knowledge</a:t>
            </a:r>
          </a:p>
          <a:p>
            <a:pPr>
              <a:lnSpc>
                <a:spcPct val="90000"/>
              </a:lnSpc>
              <a:buFont typeface="Wingdings" pitchFamily="-105" charset="2"/>
              <a:buNone/>
            </a:pPr>
            <a:endParaRPr lang="en-US" sz="1600" b="0" dirty="0" smtClean="0"/>
          </a:p>
          <a:p>
            <a:pPr>
              <a:lnSpc>
                <a:spcPct val="90000"/>
              </a:lnSpc>
            </a:pPr>
            <a:r>
              <a:rPr lang="en-US" b="0" dirty="0" smtClean="0"/>
              <a:t>Promote better understanding of oceanographic research and techniques</a:t>
            </a:r>
          </a:p>
          <a:p>
            <a:pPr>
              <a:lnSpc>
                <a:spcPct val="90000"/>
              </a:lnSpc>
              <a:buFont typeface="Wingdings" pitchFamily="-105" charset="2"/>
              <a:buNone/>
            </a:pPr>
            <a:endParaRPr lang="en-US" sz="1600" b="0" dirty="0" smtClean="0"/>
          </a:p>
          <a:p>
            <a:pPr>
              <a:lnSpc>
                <a:spcPct val="90000"/>
              </a:lnSpc>
            </a:pPr>
            <a:r>
              <a:rPr lang="en-US" b="0" dirty="0" smtClean="0"/>
              <a:t>Make new connections between ocean scientists and diverse groups of non-scientists.</a:t>
            </a:r>
          </a:p>
          <a:p>
            <a:pPr>
              <a:lnSpc>
                <a:spcPct val="90000"/>
              </a:lnSpc>
              <a:buFont typeface="Wingdings" pitchFamily="-105" charset="2"/>
              <a:buNone/>
            </a:pPr>
            <a:endParaRPr lang="en-US" sz="1600" b="0" dirty="0" smtClean="0"/>
          </a:p>
          <a:p>
            <a:pPr>
              <a:lnSpc>
                <a:spcPct val="90000"/>
              </a:lnSpc>
            </a:pPr>
            <a:r>
              <a:rPr lang="en-US" b="0" dirty="0" smtClean="0"/>
              <a:t>Scientists gain experience delivering material to non-scientific audiences</a:t>
            </a:r>
          </a:p>
        </p:txBody>
      </p:sp>
      <p:pic>
        <p:nvPicPr>
          <p:cNvPr id="47108" name="Picture 5"/>
          <p:cNvPicPr>
            <a:picLocks noChangeAspect="1"/>
          </p:cNvPicPr>
          <p:nvPr/>
        </p:nvPicPr>
        <p:blipFill>
          <a:blip r:embed="rId4"/>
          <a:srcRect/>
          <a:stretch>
            <a:fillRect/>
          </a:stretch>
        </p:blipFill>
        <p:spPr bwMode="auto">
          <a:xfrm>
            <a:off x="7696200" y="6064250"/>
            <a:ext cx="1447800" cy="793750"/>
          </a:xfrm>
          <a:prstGeom prst="rect">
            <a:avLst/>
          </a:prstGeom>
          <a:noFill/>
          <a:ln w="9525">
            <a:noFill/>
            <a:miter lim="800000"/>
            <a:headEnd/>
            <a:tailEnd/>
          </a:ln>
        </p:spPr>
      </p:pic>
      <p:pic>
        <p:nvPicPr>
          <p:cNvPr id="47109" name="Picture 3" descr="oiplogo"/>
          <p:cNvPicPr>
            <a:picLocks noChangeAspect="1" noChangeArrowheads="1"/>
          </p:cNvPicPr>
          <p:nvPr/>
        </p:nvPicPr>
        <p:blipFill>
          <a:blip r:embed="rId5"/>
          <a:srcRect t="3262"/>
          <a:stretch>
            <a:fillRect/>
          </a:stretch>
        </p:blipFill>
        <p:spPr bwMode="auto">
          <a:xfrm>
            <a:off x="0" y="6057900"/>
            <a:ext cx="2286000" cy="800100"/>
          </a:xfrm>
          <a:prstGeom prst="rect">
            <a:avLst/>
          </a:prstGeom>
          <a:noFill/>
          <a:ln w="9525">
            <a:noFill/>
            <a:miter lim="800000"/>
            <a:headEnd/>
            <a:tailEnd/>
          </a:ln>
        </p:spPr>
      </p:pic>
      <p:pic>
        <p:nvPicPr>
          <p:cNvPr id="47110" name="Picture 5" descr="HPIM1015"/>
          <p:cNvPicPr>
            <a:picLocks noChangeAspect="1" noChangeArrowheads="1"/>
          </p:cNvPicPr>
          <p:nvPr/>
        </p:nvPicPr>
        <p:blipFill>
          <a:blip r:embed="rId6"/>
          <a:srcRect/>
          <a:stretch>
            <a:fillRect/>
          </a:stretch>
        </p:blipFill>
        <p:spPr bwMode="auto">
          <a:xfrm>
            <a:off x="6743700" y="4267200"/>
            <a:ext cx="2324100" cy="1743075"/>
          </a:xfrm>
          <a:prstGeom prst="rect">
            <a:avLst/>
          </a:prstGeom>
          <a:noFill/>
          <a:ln w="9525">
            <a:noFill/>
            <a:miter lim="800000"/>
            <a:headEnd/>
            <a:tailEnd/>
          </a:ln>
        </p:spPr>
      </p:pic>
      <p:graphicFrame>
        <p:nvGraphicFramePr>
          <p:cNvPr id="27650" name="Object 2"/>
          <p:cNvGraphicFramePr>
            <a:graphicFrameLocks noChangeAspect="1"/>
          </p:cNvGraphicFramePr>
          <p:nvPr/>
        </p:nvGraphicFramePr>
        <p:xfrm>
          <a:off x="6858000" y="1333500"/>
          <a:ext cx="2031955" cy="2705100"/>
        </p:xfrm>
        <a:graphic>
          <a:graphicData uri="http://schemas.openxmlformats.org/presentationml/2006/ole">
            <p:oleObj spid="_x0000_s27650" name="Drawing" r:id="rId7" imgW="1461600" imgH="1950480" progId="">
              <p:embed/>
            </p:oleObj>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1143000"/>
          </a:xfrm>
        </p:spPr>
        <p:txBody>
          <a:bodyPr/>
          <a:lstStyle/>
          <a:p>
            <a:r>
              <a:rPr lang="en-US" sz="4400" dirty="0" smtClean="0"/>
              <a:t>2009 Field Season</a:t>
            </a:r>
            <a:endParaRPr lang="en-US" sz="4400" dirty="0"/>
          </a:p>
        </p:txBody>
      </p:sp>
      <p:sp>
        <p:nvSpPr>
          <p:cNvPr id="3" name="Content Placeholder 2"/>
          <p:cNvSpPr>
            <a:spLocks noGrp="1"/>
          </p:cNvSpPr>
          <p:nvPr>
            <p:ph idx="1"/>
          </p:nvPr>
        </p:nvSpPr>
        <p:spPr>
          <a:xfrm>
            <a:off x="419100" y="990600"/>
            <a:ext cx="8724900" cy="5448300"/>
          </a:xfrm>
        </p:spPr>
        <p:txBody>
          <a:bodyPr/>
          <a:lstStyle/>
          <a:p>
            <a:pPr>
              <a:buNone/>
            </a:pPr>
            <a:r>
              <a:rPr lang="en-US" dirty="0" smtClean="0"/>
              <a:t>Intent:</a:t>
            </a:r>
          </a:p>
          <a:p>
            <a:r>
              <a:rPr lang="en-US" b="0" dirty="0" smtClean="0"/>
              <a:t>To provide first-hand ocean science research learning experiences for members of the ocean learning community.</a:t>
            </a:r>
          </a:p>
          <a:p>
            <a:endParaRPr lang="en-US" sz="1400" dirty="0" smtClean="0"/>
          </a:p>
          <a:p>
            <a:pPr>
              <a:buNone/>
            </a:pPr>
            <a:r>
              <a:rPr lang="en-US" dirty="0" smtClean="0"/>
              <a:t>By:</a:t>
            </a:r>
          </a:p>
          <a:p>
            <a:r>
              <a:rPr lang="en-US" b="0" dirty="0" smtClean="0"/>
              <a:t>Providing one-day research cruises for members of the marine volunteer community including:</a:t>
            </a:r>
          </a:p>
          <a:p>
            <a:pPr lvl="1">
              <a:buFont typeface="Courier New" pitchFamily="49" charset="0"/>
              <a:buChar char="o"/>
            </a:pPr>
            <a:r>
              <a:rPr lang="en-US" sz="2400" b="0" dirty="0" smtClean="0"/>
              <a:t>Beach naturalists</a:t>
            </a:r>
          </a:p>
          <a:p>
            <a:pPr lvl="1">
              <a:buFont typeface="Courier New" pitchFamily="49" charset="0"/>
              <a:buChar char="o"/>
            </a:pPr>
            <a:r>
              <a:rPr lang="en-US" sz="2400" b="0" dirty="0" smtClean="0"/>
              <a:t>Citizen scientists</a:t>
            </a:r>
          </a:p>
          <a:p>
            <a:pPr lvl="1">
              <a:buFont typeface="Courier New" pitchFamily="49" charset="0"/>
              <a:buChar char="o"/>
            </a:pPr>
            <a:r>
              <a:rPr lang="en-US" sz="2400" b="0" dirty="0" smtClean="0"/>
              <a:t>Restoration volunteers</a:t>
            </a:r>
          </a:p>
          <a:p>
            <a:pPr lvl="1">
              <a:buFont typeface="Courier New" pitchFamily="49" charset="0"/>
              <a:buChar char="o"/>
            </a:pPr>
            <a:r>
              <a:rPr lang="en-US" sz="2400" b="0" dirty="0" smtClean="0"/>
              <a:t>Interpreters at local aquariums</a:t>
            </a:r>
          </a:p>
        </p:txBody>
      </p:sp>
      <p:grpSp>
        <p:nvGrpSpPr>
          <p:cNvPr id="5" name="Group 4"/>
          <p:cNvGrpSpPr>
            <a:grpSpLocks/>
          </p:cNvGrpSpPr>
          <p:nvPr/>
        </p:nvGrpSpPr>
        <p:grpSpPr bwMode="auto">
          <a:xfrm>
            <a:off x="0" y="6030913"/>
            <a:ext cx="9144000" cy="827087"/>
            <a:chOff x="0" y="6030203"/>
            <a:chExt cx="9144000" cy="827797"/>
          </a:xfrm>
        </p:grpSpPr>
        <p:pic>
          <p:nvPicPr>
            <p:cNvPr id="6" name="Picture 5"/>
            <p:cNvPicPr>
              <a:picLocks noChangeAspect="1"/>
            </p:cNvPicPr>
            <p:nvPr/>
          </p:nvPicPr>
          <p:blipFill>
            <a:blip r:embed="rId2"/>
            <a:srcRect/>
            <a:stretch>
              <a:fillRect/>
            </a:stretch>
          </p:blipFill>
          <p:spPr bwMode="auto">
            <a:xfrm>
              <a:off x="7696200" y="6063128"/>
              <a:ext cx="1447800" cy="794871"/>
            </a:xfrm>
            <a:prstGeom prst="rect">
              <a:avLst/>
            </a:prstGeom>
            <a:noFill/>
            <a:ln w="9525">
              <a:noFill/>
              <a:miter lim="800000"/>
              <a:headEnd/>
              <a:tailEnd/>
            </a:ln>
          </p:spPr>
        </p:pic>
        <p:pic>
          <p:nvPicPr>
            <p:cNvPr id="7" name="Picture 3" descr="oiplogo"/>
            <p:cNvPicPr>
              <a:picLocks noChangeAspect="1" noChangeArrowheads="1"/>
            </p:cNvPicPr>
            <p:nvPr/>
          </p:nvPicPr>
          <p:blipFill>
            <a:blip r:embed="rId3"/>
            <a:srcRect/>
            <a:stretch>
              <a:fillRect/>
            </a:stretch>
          </p:blipFill>
          <p:spPr bwMode="auto">
            <a:xfrm>
              <a:off x="0" y="6030203"/>
              <a:ext cx="2286000" cy="827797"/>
            </a:xfrm>
            <a:prstGeom prst="rect">
              <a:avLst/>
            </a:prstGeom>
            <a:noFill/>
            <a:ln w="9525">
              <a:noFill/>
              <a:miter lim="800000"/>
              <a:headEnd/>
              <a:tailEnd/>
            </a:ln>
          </p:spPr>
        </p:pic>
      </p:grpSp>
      <p:pic>
        <p:nvPicPr>
          <p:cNvPr id="8" name="Picture 3" descr="PB090257"/>
          <p:cNvPicPr>
            <a:picLocks noChangeAspect="1" noChangeArrowheads="1"/>
          </p:cNvPicPr>
          <p:nvPr/>
        </p:nvPicPr>
        <p:blipFill>
          <a:blip r:embed="rId4"/>
          <a:srcRect/>
          <a:stretch>
            <a:fillRect/>
          </a:stretch>
        </p:blipFill>
        <p:spPr bwMode="auto">
          <a:xfrm>
            <a:off x="5562600" y="3543300"/>
            <a:ext cx="3124200" cy="2343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42900"/>
            <a:ext cx="8229600" cy="1143000"/>
          </a:xfrm>
        </p:spPr>
        <p:txBody>
          <a:bodyPr/>
          <a:lstStyle/>
          <a:p>
            <a:r>
              <a:rPr lang="en-US" sz="4400" dirty="0" smtClean="0"/>
              <a:t>2009 Field Season Recap</a:t>
            </a:r>
            <a:endParaRPr lang="en-US" sz="4400" dirty="0"/>
          </a:p>
        </p:txBody>
      </p:sp>
      <p:sp>
        <p:nvSpPr>
          <p:cNvPr id="3" name="Content Placeholder 2"/>
          <p:cNvSpPr>
            <a:spLocks noGrp="1"/>
          </p:cNvSpPr>
          <p:nvPr>
            <p:ph idx="1"/>
          </p:nvPr>
        </p:nvSpPr>
        <p:spPr>
          <a:xfrm>
            <a:off x="457200" y="2095500"/>
            <a:ext cx="8229600" cy="2895600"/>
          </a:xfrm>
        </p:spPr>
        <p:txBody>
          <a:bodyPr/>
          <a:lstStyle/>
          <a:p>
            <a:r>
              <a:rPr lang="en-US" b="0" dirty="0" smtClean="0"/>
              <a:t>14 COSEE OLC </a:t>
            </a:r>
            <a:r>
              <a:rPr lang="en-US" b="0" dirty="0" smtClean="0"/>
              <a:t>sponsored cruises </a:t>
            </a:r>
            <a:r>
              <a:rPr lang="en-US" b="0" dirty="0" smtClean="0"/>
              <a:t>throughout Puget Sound</a:t>
            </a:r>
          </a:p>
          <a:p>
            <a:endParaRPr lang="en-US" sz="2000" b="0" dirty="0" smtClean="0"/>
          </a:p>
          <a:p>
            <a:r>
              <a:rPr lang="en-US" b="0" dirty="0" smtClean="0"/>
              <a:t>320 cruise participants</a:t>
            </a:r>
          </a:p>
          <a:p>
            <a:endParaRPr lang="en-US" sz="2000" b="0" dirty="0" smtClean="0"/>
          </a:p>
          <a:p>
            <a:r>
              <a:rPr lang="en-US" b="0" dirty="0" smtClean="0"/>
              <a:t>48 CTD casts</a:t>
            </a:r>
          </a:p>
          <a:p>
            <a:endParaRPr lang="en-US" sz="2000" b="0" dirty="0" smtClean="0"/>
          </a:p>
          <a:p>
            <a:r>
              <a:rPr lang="en-US" b="0" dirty="0" smtClean="0"/>
              <a:t>70 </a:t>
            </a:r>
            <a:r>
              <a:rPr lang="en-US" b="0" dirty="0" err="1" smtClean="0"/>
              <a:t>SoundCitizen</a:t>
            </a:r>
            <a:r>
              <a:rPr lang="en-US" b="0" dirty="0" smtClean="0"/>
              <a:t> water samples</a:t>
            </a:r>
            <a:endParaRPr lang="en-US" b="0" dirty="0"/>
          </a:p>
        </p:txBody>
      </p:sp>
      <p:pic>
        <p:nvPicPr>
          <p:cNvPr id="7" name="Picture 6"/>
          <p:cNvPicPr/>
          <p:nvPr/>
        </p:nvPicPr>
        <p:blipFill>
          <a:blip r:embed="rId2" cstate="screen"/>
          <a:srcRect/>
          <a:stretch>
            <a:fillRect/>
          </a:stretch>
        </p:blipFill>
        <p:spPr bwMode="auto">
          <a:xfrm>
            <a:off x="5245100" y="2705100"/>
            <a:ext cx="3289300" cy="2200275"/>
          </a:xfrm>
          <a:prstGeom prst="rect">
            <a:avLst/>
          </a:prstGeom>
          <a:noFill/>
          <a:ln w="9525">
            <a:noFill/>
            <a:miter lim="800000"/>
            <a:headEnd/>
            <a:tailEnd/>
          </a:ln>
        </p:spPr>
      </p:pic>
      <p:grpSp>
        <p:nvGrpSpPr>
          <p:cNvPr id="5" name="Group 5"/>
          <p:cNvGrpSpPr>
            <a:grpSpLocks/>
          </p:cNvGrpSpPr>
          <p:nvPr/>
        </p:nvGrpSpPr>
        <p:grpSpPr bwMode="auto">
          <a:xfrm>
            <a:off x="0" y="6030913"/>
            <a:ext cx="9144000" cy="827087"/>
            <a:chOff x="0" y="6030203"/>
            <a:chExt cx="9144000" cy="827797"/>
          </a:xfrm>
        </p:grpSpPr>
        <p:pic>
          <p:nvPicPr>
            <p:cNvPr id="6" name="Picture 6"/>
            <p:cNvPicPr>
              <a:picLocks noChangeAspect="1"/>
            </p:cNvPicPr>
            <p:nvPr/>
          </p:nvPicPr>
          <p:blipFill>
            <a:blip r:embed="rId3"/>
            <a:srcRect/>
            <a:stretch>
              <a:fillRect/>
            </a:stretch>
          </p:blipFill>
          <p:spPr bwMode="auto">
            <a:xfrm>
              <a:off x="7696200" y="6063128"/>
              <a:ext cx="1447800" cy="794871"/>
            </a:xfrm>
            <a:prstGeom prst="rect">
              <a:avLst/>
            </a:prstGeom>
            <a:noFill/>
            <a:ln w="9525">
              <a:noFill/>
              <a:miter lim="800000"/>
              <a:headEnd/>
              <a:tailEnd/>
            </a:ln>
          </p:spPr>
        </p:pic>
        <p:pic>
          <p:nvPicPr>
            <p:cNvPr id="8" name="Picture 3" descr="oiplogo"/>
            <p:cNvPicPr>
              <a:picLocks noChangeAspect="1" noChangeArrowheads="1"/>
            </p:cNvPicPr>
            <p:nvPr/>
          </p:nvPicPr>
          <p:blipFill>
            <a:blip r:embed="rId4"/>
            <a:srcRect/>
            <a:stretch>
              <a:fillRect/>
            </a:stretch>
          </p:blipFill>
          <p:spPr bwMode="auto">
            <a:xfrm>
              <a:off x="0" y="6030203"/>
              <a:ext cx="2286000" cy="827797"/>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4_Focus">
  <a:themeElements>
    <a:clrScheme name="14_Focus 1">
      <a:dk1>
        <a:srgbClr val="0064E2"/>
      </a:dk1>
      <a:lt1>
        <a:srgbClr val="FFFFFF"/>
      </a:lt1>
      <a:dk2>
        <a:srgbClr val="000000"/>
      </a:dk2>
      <a:lt2>
        <a:srgbClr val="B5D2F5"/>
      </a:lt2>
      <a:accent1>
        <a:srgbClr val="FFB91D"/>
      </a:accent1>
      <a:accent2>
        <a:srgbClr val="F97817"/>
      </a:accent2>
      <a:accent3>
        <a:srgbClr val="AAAAAA"/>
      </a:accent3>
      <a:accent4>
        <a:srgbClr val="DADADA"/>
      </a:accent4>
      <a:accent5>
        <a:srgbClr val="FFD9AB"/>
      </a:accent5>
      <a:accent6>
        <a:srgbClr val="E26C14"/>
      </a:accent6>
      <a:hlink>
        <a:srgbClr val="FFE400"/>
      </a:hlink>
      <a:folHlink>
        <a:srgbClr val="A3EC62"/>
      </a:folHlink>
    </a:clrScheme>
    <a:fontScheme name="14_Focus">
      <a:majorFont>
        <a:latin typeface="Corbel"/>
        <a:ea typeface="ＭＳ Ｐゴシック"/>
        <a:cs typeface=""/>
      </a:majorFont>
      <a:minorFont>
        <a:latin typeface="Corbe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pitchFamily="-65"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pitchFamily="-65" charset="0"/>
            <a:ea typeface="ＭＳ Ｐゴシック" pitchFamily="34" charset="-128"/>
          </a:defRPr>
        </a:defPPr>
      </a:lstStyle>
    </a:lnDef>
  </a:objectDefaults>
  <a:extraClrSchemeLst>
    <a:extraClrScheme>
      <a:clrScheme name="14_Focus 1">
        <a:dk1>
          <a:srgbClr val="0064E2"/>
        </a:dk1>
        <a:lt1>
          <a:srgbClr val="FFFFFF"/>
        </a:lt1>
        <a:dk2>
          <a:srgbClr val="000000"/>
        </a:dk2>
        <a:lt2>
          <a:srgbClr val="B5D2F5"/>
        </a:lt2>
        <a:accent1>
          <a:srgbClr val="FFB91D"/>
        </a:accent1>
        <a:accent2>
          <a:srgbClr val="F97817"/>
        </a:accent2>
        <a:accent3>
          <a:srgbClr val="AAAAAA"/>
        </a:accent3>
        <a:accent4>
          <a:srgbClr val="DADADA"/>
        </a:accent4>
        <a:accent5>
          <a:srgbClr val="FFD9AB"/>
        </a:accent5>
        <a:accent6>
          <a:srgbClr val="E26C14"/>
        </a:accent6>
        <a:hlink>
          <a:srgbClr val="FFE400"/>
        </a:hlink>
        <a:folHlink>
          <a:srgbClr val="A3EC6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Focus">
  <a:themeElements>
    <a:clrScheme name="8_Focus 1">
      <a:dk1>
        <a:srgbClr val="0064E2"/>
      </a:dk1>
      <a:lt1>
        <a:srgbClr val="FFFFFF"/>
      </a:lt1>
      <a:dk2>
        <a:srgbClr val="000000"/>
      </a:dk2>
      <a:lt2>
        <a:srgbClr val="B5D2F5"/>
      </a:lt2>
      <a:accent1>
        <a:srgbClr val="FFB91D"/>
      </a:accent1>
      <a:accent2>
        <a:srgbClr val="F97817"/>
      </a:accent2>
      <a:accent3>
        <a:srgbClr val="AAAAAA"/>
      </a:accent3>
      <a:accent4>
        <a:srgbClr val="DADADA"/>
      </a:accent4>
      <a:accent5>
        <a:srgbClr val="FFD9AB"/>
      </a:accent5>
      <a:accent6>
        <a:srgbClr val="E26C14"/>
      </a:accent6>
      <a:hlink>
        <a:srgbClr val="FFE400"/>
      </a:hlink>
      <a:folHlink>
        <a:srgbClr val="A3EC62"/>
      </a:folHlink>
    </a:clrScheme>
    <a:fontScheme name="8_Focus">
      <a:majorFont>
        <a:latin typeface="Corbel"/>
        <a:ea typeface="ＭＳ Ｐゴシック"/>
        <a:cs typeface=""/>
      </a:majorFont>
      <a:minorFont>
        <a:latin typeface="Corbe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pitchFamily="-65"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pitchFamily="-65" charset="0"/>
            <a:ea typeface="ＭＳ Ｐゴシック" pitchFamily="34" charset="-128"/>
          </a:defRPr>
        </a:defPPr>
      </a:lstStyle>
    </a:lnDef>
  </a:objectDefaults>
  <a:extraClrSchemeLst>
    <a:extraClrScheme>
      <a:clrScheme name="8_Focus 1">
        <a:dk1>
          <a:srgbClr val="0064E2"/>
        </a:dk1>
        <a:lt1>
          <a:srgbClr val="FFFFFF"/>
        </a:lt1>
        <a:dk2>
          <a:srgbClr val="000000"/>
        </a:dk2>
        <a:lt2>
          <a:srgbClr val="B5D2F5"/>
        </a:lt2>
        <a:accent1>
          <a:srgbClr val="FFB91D"/>
        </a:accent1>
        <a:accent2>
          <a:srgbClr val="F97817"/>
        </a:accent2>
        <a:accent3>
          <a:srgbClr val="AAAAAA"/>
        </a:accent3>
        <a:accent4>
          <a:srgbClr val="DADADA"/>
        </a:accent4>
        <a:accent5>
          <a:srgbClr val="FFD9AB"/>
        </a:accent5>
        <a:accent6>
          <a:srgbClr val="E26C14"/>
        </a:accent6>
        <a:hlink>
          <a:srgbClr val="FFE400"/>
        </a:hlink>
        <a:folHlink>
          <a:srgbClr val="A3EC6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Focus">
  <a:themeElements>
    <a:clrScheme name="15_Focus 1">
      <a:dk1>
        <a:srgbClr val="0064E2"/>
      </a:dk1>
      <a:lt1>
        <a:srgbClr val="FFFFFF"/>
      </a:lt1>
      <a:dk2>
        <a:srgbClr val="000000"/>
      </a:dk2>
      <a:lt2>
        <a:srgbClr val="B5D2F5"/>
      </a:lt2>
      <a:accent1>
        <a:srgbClr val="FFB91D"/>
      </a:accent1>
      <a:accent2>
        <a:srgbClr val="F97817"/>
      </a:accent2>
      <a:accent3>
        <a:srgbClr val="AAAAAA"/>
      </a:accent3>
      <a:accent4>
        <a:srgbClr val="DADADA"/>
      </a:accent4>
      <a:accent5>
        <a:srgbClr val="FFD9AB"/>
      </a:accent5>
      <a:accent6>
        <a:srgbClr val="E26C14"/>
      </a:accent6>
      <a:hlink>
        <a:srgbClr val="FFE400"/>
      </a:hlink>
      <a:folHlink>
        <a:srgbClr val="A3EC62"/>
      </a:folHlink>
    </a:clrScheme>
    <a:fontScheme name="15_Focus">
      <a:majorFont>
        <a:latin typeface="Corbel"/>
        <a:ea typeface="ＭＳ Ｐゴシック"/>
        <a:cs typeface="Arial"/>
      </a:majorFont>
      <a:minorFont>
        <a:latin typeface="Corbe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pitchFamily="-65"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pitchFamily="-65" charset="0"/>
            <a:ea typeface="ＭＳ Ｐゴシック" pitchFamily="34" charset="-128"/>
          </a:defRPr>
        </a:defPPr>
      </a:lstStyle>
    </a:lnDef>
  </a:objectDefaults>
  <a:extraClrSchemeLst>
    <a:extraClrScheme>
      <a:clrScheme name="15_Focus 1">
        <a:dk1>
          <a:srgbClr val="0064E2"/>
        </a:dk1>
        <a:lt1>
          <a:srgbClr val="FFFFFF"/>
        </a:lt1>
        <a:dk2>
          <a:srgbClr val="000000"/>
        </a:dk2>
        <a:lt2>
          <a:srgbClr val="B5D2F5"/>
        </a:lt2>
        <a:accent1>
          <a:srgbClr val="FFB91D"/>
        </a:accent1>
        <a:accent2>
          <a:srgbClr val="F97817"/>
        </a:accent2>
        <a:accent3>
          <a:srgbClr val="AAAAAA"/>
        </a:accent3>
        <a:accent4>
          <a:srgbClr val="DADADA"/>
        </a:accent4>
        <a:accent5>
          <a:srgbClr val="FFD9AB"/>
        </a:accent5>
        <a:accent6>
          <a:srgbClr val="E26C14"/>
        </a:accent6>
        <a:hlink>
          <a:srgbClr val="FFE400"/>
        </a:hlink>
        <a:folHlink>
          <a:srgbClr val="A3EC6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13262</TotalTime>
  <Words>1611</Words>
  <Application>Microsoft Office PowerPoint</Application>
  <PresentationFormat>On-screen Show (4:3)</PresentationFormat>
  <Paragraphs>239</Paragraphs>
  <Slides>22</Slides>
  <Notes>15</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22</vt:i4>
      </vt:variant>
    </vt:vector>
  </HeadingPairs>
  <TitlesOfParts>
    <vt:vector size="27" baseType="lpstr">
      <vt:lpstr>14_Focus</vt:lpstr>
      <vt:lpstr>8_Focus</vt:lpstr>
      <vt:lpstr>15_Focus</vt:lpstr>
      <vt:lpstr>Photo Editor Photo</vt:lpstr>
      <vt:lpstr>Drawing</vt:lpstr>
      <vt:lpstr>Bringing Ocean Researchers and  Marine Volunteers Together  Through Field Research</vt:lpstr>
      <vt:lpstr>What is Ocean Inquiry Project (OIP)?</vt:lpstr>
      <vt:lpstr>OIP Model</vt:lpstr>
      <vt:lpstr>Slide 4</vt:lpstr>
      <vt:lpstr>Slide 5</vt:lpstr>
      <vt:lpstr>COSEE-OLC and OIP</vt:lpstr>
      <vt:lpstr>Collaboration Goals</vt:lpstr>
      <vt:lpstr>2009 Field Season</vt:lpstr>
      <vt:lpstr>2009 Field Season Recap</vt:lpstr>
      <vt:lpstr>Evaluation of Marine Volunteer Cruise Participants</vt:lpstr>
      <vt:lpstr>Marine Volunteer  Participant Demographics</vt:lpstr>
      <vt:lpstr>Outcomes - Marine Volunteers</vt:lpstr>
      <vt:lpstr>Outcomes - Marine Volunteers</vt:lpstr>
      <vt:lpstr>Slide 14</vt:lpstr>
      <vt:lpstr>Slide 15</vt:lpstr>
      <vt:lpstr>Findings from the Marine Volunteers</vt:lpstr>
      <vt:lpstr>Acknowledgements</vt:lpstr>
      <vt:lpstr>Evaluation of OIP Instructors </vt:lpstr>
      <vt:lpstr>Outcomes – OIP Instructors</vt:lpstr>
      <vt:lpstr>Outcomes – OIP Volunteers</vt:lpstr>
      <vt:lpstr>Findings from the OIP Instructors</vt:lpstr>
      <vt:lpstr>Next Steps</vt:lpstr>
    </vt:vector>
  </TitlesOfParts>
  <Company>LHS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 goals</dc:title>
  <dc:creator>Roberta Dean</dc:creator>
  <cp:lastModifiedBy>speaker</cp:lastModifiedBy>
  <cp:revision>428</cp:revision>
  <cp:lastPrinted>2009-04-30T19:12:02Z</cp:lastPrinted>
  <dcterms:created xsi:type="dcterms:W3CDTF">2010-02-19T23:55:05Z</dcterms:created>
  <dcterms:modified xsi:type="dcterms:W3CDTF">2010-02-25T19:48:31Z</dcterms:modified>
</cp:coreProperties>
</file>