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38404800" cy="38404800"/>
  <p:notesSz cx="6881813" cy="9296400"/>
  <p:defaultTextStyle>
    <a:defPPr>
      <a:defRPr lang="en-US"/>
    </a:defPPr>
    <a:lvl1pPr marL="0" algn="l" defTabSz="3686782" rtl="0" eaLnBrk="1" latinLnBrk="0" hangingPunct="1">
      <a:defRPr sz="7258" kern="1200">
        <a:solidFill>
          <a:schemeClr val="tx1"/>
        </a:solidFill>
        <a:latin typeface="+mn-lt"/>
        <a:ea typeface="+mn-ea"/>
        <a:cs typeface="+mn-cs"/>
      </a:defRPr>
    </a:lvl1pPr>
    <a:lvl2pPr marL="1843391" algn="l" defTabSz="3686782" rtl="0" eaLnBrk="1" latinLnBrk="0" hangingPunct="1">
      <a:defRPr sz="7258" kern="1200">
        <a:solidFill>
          <a:schemeClr val="tx1"/>
        </a:solidFill>
        <a:latin typeface="+mn-lt"/>
        <a:ea typeface="+mn-ea"/>
        <a:cs typeface="+mn-cs"/>
      </a:defRPr>
    </a:lvl2pPr>
    <a:lvl3pPr marL="3686782" algn="l" defTabSz="3686782" rtl="0" eaLnBrk="1" latinLnBrk="0" hangingPunct="1">
      <a:defRPr sz="7258" kern="1200">
        <a:solidFill>
          <a:schemeClr val="tx1"/>
        </a:solidFill>
        <a:latin typeface="+mn-lt"/>
        <a:ea typeface="+mn-ea"/>
        <a:cs typeface="+mn-cs"/>
      </a:defRPr>
    </a:lvl3pPr>
    <a:lvl4pPr marL="5530173" algn="l" defTabSz="3686782" rtl="0" eaLnBrk="1" latinLnBrk="0" hangingPunct="1">
      <a:defRPr sz="7258" kern="1200">
        <a:solidFill>
          <a:schemeClr val="tx1"/>
        </a:solidFill>
        <a:latin typeface="+mn-lt"/>
        <a:ea typeface="+mn-ea"/>
        <a:cs typeface="+mn-cs"/>
      </a:defRPr>
    </a:lvl4pPr>
    <a:lvl5pPr marL="7373564" algn="l" defTabSz="3686782" rtl="0" eaLnBrk="1" latinLnBrk="0" hangingPunct="1">
      <a:defRPr sz="7258" kern="1200">
        <a:solidFill>
          <a:schemeClr val="tx1"/>
        </a:solidFill>
        <a:latin typeface="+mn-lt"/>
        <a:ea typeface="+mn-ea"/>
        <a:cs typeface="+mn-cs"/>
      </a:defRPr>
    </a:lvl5pPr>
    <a:lvl6pPr marL="9216954" algn="l" defTabSz="3686782" rtl="0" eaLnBrk="1" latinLnBrk="0" hangingPunct="1">
      <a:defRPr sz="7258" kern="1200">
        <a:solidFill>
          <a:schemeClr val="tx1"/>
        </a:solidFill>
        <a:latin typeface="+mn-lt"/>
        <a:ea typeface="+mn-ea"/>
        <a:cs typeface="+mn-cs"/>
      </a:defRPr>
    </a:lvl6pPr>
    <a:lvl7pPr marL="11060345" algn="l" defTabSz="3686782" rtl="0" eaLnBrk="1" latinLnBrk="0" hangingPunct="1">
      <a:defRPr sz="7258" kern="1200">
        <a:solidFill>
          <a:schemeClr val="tx1"/>
        </a:solidFill>
        <a:latin typeface="+mn-lt"/>
        <a:ea typeface="+mn-ea"/>
        <a:cs typeface="+mn-cs"/>
      </a:defRPr>
    </a:lvl7pPr>
    <a:lvl8pPr marL="12903736" algn="l" defTabSz="3686782" rtl="0" eaLnBrk="1" latinLnBrk="0" hangingPunct="1">
      <a:defRPr sz="7258" kern="1200">
        <a:solidFill>
          <a:schemeClr val="tx1"/>
        </a:solidFill>
        <a:latin typeface="+mn-lt"/>
        <a:ea typeface="+mn-ea"/>
        <a:cs typeface="+mn-cs"/>
      </a:defRPr>
    </a:lvl8pPr>
    <a:lvl9pPr marL="14747127" algn="l" defTabSz="3686782"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096" userDrawn="1">
          <p15:clr>
            <a:srgbClr val="A4A3A4"/>
          </p15:clr>
        </p15:guide>
        <p15:guide id="2" pos="12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AD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7" autoAdjust="0"/>
    <p:restoredTop sz="94660"/>
  </p:normalViewPr>
  <p:slideViewPr>
    <p:cSldViewPr snapToGrid="0">
      <p:cViewPr>
        <p:scale>
          <a:sx n="33" d="100"/>
          <a:sy n="33" d="100"/>
        </p:scale>
        <p:origin x="520" y="-80"/>
      </p:cViewPr>
      <p:guideLst>
        <p:guide orient="horz" pos="12096"/>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ayley\Desktop\GradStudents.xls"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Hayley\Desktop\OceanScientist.xls" TargetMode="External"/><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file:///E:\COSEE\GrOE.May.xlsx" TargetMode="External"/><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Hayley\AppData\Roaming\Microsoft\Excel\Facebook%20Insights%20Data%20Export%20-%20Graduate%20students%20for%20Ocean%20Education%20(GrOE)%20-%202014-01-22%20(version%201).xlsb" TargetMode="External"/><Relationship Id="rId2" Type="http://schemas.microsoft.com/office/2011/relationships/chartStyle" Target="style3.xml"/><Relationship Id="rId3" Type="http://schemas.microsoft.com/office/2011/relationships/chartColorStyle" Target="colors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Science Graduate</a:t>
            </a:r>
            <a:r>
              <a:rPr lang="en-US" sz="2000" b="1" baseline="0" dirty="0"/>
              <a:t> Demographics*</a:t>
            </a:r>
            <a:endParaRPr lang="en-US" sz="2000" b="1" dirty="0"/>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Biological</c:v>
                </c:pt>
                <c:pt idx="1">
                  <c:v>Environmental</c:v>
                </c:pt>
                <c:pt idx="2">
                  <c:v>Chemistry</c:v>
                </c:pt>
                <c:pt idx="3">
                  <c:v>Earth, Atmospheric, Ocean</c:v>
                </c:pt>
                <c:pt idx="4">
                  <c:v>Pysics</c:v>
                </c:pt>
              </c:strCache>
            </c:strRef>
          </c:cat>
          <c:val>
            <c:numRef>
              <c:f>Sheet1!$B$2:$B$6</c:f>
              <c:numCache>
                <c:formatCode>#,##0</c:formatCode>
                <c:ptCount val="5"/>
                <c:pt idx="0">
                  <c:v>18000.0</c:v>
                </c:pt>
                <c:pt idx="1">
                  <c:v>2000.0</c:v>
                </c:pt>
                <c:pt idx="2">
                  <c:v>4000.0</c:v>
                </c:pt>
                <c:pt idx="3">
                  <c:v>4000.0</c:v>
                </c:pt>
                <c:pt idx="4">
                  <c:v>3000.0</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Scientist</a:t>
            </a:r>
            <a:r>
              <a:rPr lang="en-US" sz="2000" b="1" baseline="0" dirty="0"/>
              <a:t> Demographics</a:t>
            </a:r>
            <a:endParaRPr lang="en-US" sz="2000" b="1" dirty="0"/>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4"/>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Sheet1!$N$7:$N$11</c:f>
              <c:strCache>
                <c:ptCount val="5"/>
                <c:pt idx="0">
                  <c:v>Biological</c:v>
                </c:pt>
                <c:pt idx="1">
                  <c:v>Environmental  </c:v>
                </c:pt>
                <c:pt idx="2">
                  <c:v>Chemistry, except biochemistry</c:v>
                </c:pt>
                <c:pt idx="3">
                  <c:v>Earth/atmospheric/ocean sciencesa</c:v>
                </c:pt>
                <c:pt idx="4">
                  <c:v>Physics</c:v>
                </c:pt>
              </c:strCache>
            </c:strRef>
          </c:cat>
          <c:val>
            <c:numRef>
              <c:f>Sheet1!$O$7:$O$11</c:f>
              <c:numCache>
                <c:formatCode>#,##0</c:formatCode>
                <c:ptCount val="5"/>
                <c:pt idx="0">
                  <c:v>160300.0</c:v>
                </c:pt>
                <c:pt idx="1">
                  <c:v>7800.0</c:v>
                </c:pt>
                <c:pt idx="2">
                  <c:v>71800.0</c:v>
                </c:pt>
                <c:pt idx="3">
                  <c:v>20900.0</c:v>
                </c:pt>
                <c:pt idx="4">
                  <c:v>41500.0</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Daily GrOE Users</a:t>
            </a:r>
          </a:p>
        </c:rich>
      </c:tx>
      <c:layout/>
      <c:overlay val="0"/>
    </c:title>
    <c:autoTitleDeleted val="0"/>
    <c:plotArea>
      <c:layout/>
      <c:lineChart>
        <c:grouping val="standard"/>
        <c:varyColors val="0"/>
        <c:ser>
          <c:idx val="0"/>
          <c:order val="0"/>
          <c:tx>
            <c:strRef>
              <c:f>'Key metrics'!$A$3:$A$104</c:f>
              <c:strCache>
                <c:ptCount val="102"/>
                <c:pt idx="0">
                  <c:v>2/1/13</c:v>
                </c:pt>
                <c:pt idx="1">
                  <c:v>2/2/13</c:v>
                </c:pt>
                <c:pt idx="2">
                  <c:v>2/3/13</c:v>
                </c:pt>
                <c:pt idx="3">
                  <c:v>2/4/13</c:v>
                </c:pt>
                <c:pt idx="4">
                  <c:v>2/5/13</c:v>
                </c:pt>
                <c:pt idx="5">
                  <c:v>2/6/13</c:v>
                </c:pt>
                <c:pt idx="6">
                  <c:v>2/7/13</c:v>
                </c:pt>
                <c:pt idx="7">
                  <c:v>2/8/13</c:v>
                </c:pt>
                <c:pt idx="8">
                  <c:v>2/9/13</c:v>
                </c:pt>
                <c:pt idx="9">
                  <c:v>2/10/13</c:v>
                </c:pt>
                <c:pt idx="10">
                  <c:v>2/11/13</c:v>
                </c:pt>
                <c:pt idx="11">
                  <c:v>2/12/13</c:v>
                </c:pt>
                <c:pt idx="12">
                  <c:v>2/13/13</c:v>
                </c:pt>
                <c:pt idx="13">
                  <c:v>2/14/13</c:v>
                </c:pt>
                <c:pt idx="14">
                  <c:v>2/15/13</c:v>
                </c:pt>
                <c:pt idx="15">
                  <c:v>2/16/13</c:v>
                </c:pt>
                <c:pt idx="16">
                  <c:v>2/17/13</c:v>
                </c:pt>
                <c:pt idx="17">
                  <c:v>2/18/13</c:v>
                </c:pt>
                <c:pt idx="18">
                  <c:v>2/19/13</c:v>
                </c:pt>
                <c:pt idx="19">
                  <c:v>2/20/13</c:v>
                </c:pt>
                <c:pt idx="20">
                  <c:v>2/21/13</c:v>
                </c:pt>
                <c:pt idx="21">
                  <c:v>2/22/13</c:v>
                </c:pt>
                <c:pt idx="22">
                  <c:v>2/23/13</c:v>
                </c:pt>
                <c:pt idx="23">
                  <c:v>2/24/13</c:v>
                </c:pt>
                <c:pt idx="24">
                  <c:v>2/25/13</c:v>
                </c:pt>
                <c:pt idx="25">
                  <c:v>2/26/13</c:v>
                </c:pt>
                <c:pt idx="26">
                  <c:v>2/27/13</c:v>
                </c:pt>
                <c:pt idx="27">
                  <c:v>2/28/13</c:v>
                </c:pt>
                <c:pt idx="28">
                  <c:v>3/1/13</c:v>
                </c:pt>
                <c:pt idx="29">
                  <c:v>3/2/13</c:v>
                </c:pt>
                <c:pt idx="30">
                  <c:v>3/3/13</c:v>
                </c:pt>
                <c:pt idx="31">
                  <c:v>3/4/13</c:v>
                </c:pt>
                <c:pt idx="32">
                  <c:v>3/5/13</c:v>
                </c:pt>
                <c:pt idx="33">
                  <c:v>3/6/13</c:v>
                </c:pt>
                <c:pt idx="34">
                  <c:v>3/7/13</c:v>
                </c:pt>
                <c:pt idx="35">
                  <c:v>3/8/13</c:v>
                </c:pt>
                <c:pt idx="36">
                  <c:v>3/9/13</c:v>
                </c:pt>
                <c:pt idx="37">
                  <c:v>3/10/13</c:v>
                </c:pt>
                <c:pt idx="38">
                  <c:v>3/11/13</c:v>
                </c:pt>
                <c:pt idx="39">
                  <c:v>3/12/13</c:v>
                </c:pt>
                <c:pt idx="40">
                  <c:v>3/13/13</c:v>
                </c:pt>
                <c:pt idx="41">
                  <c:v>3/14/13</c:v>
                </c:pt>
                <c:pt idx="42">
                  <c:v>3/15/13</c:v>
                </c:pt>
                <c:pt idx="43">
                  <c:v>3/16/13</c:v>
                </c:pt>
                <c:pt idx="44">
                  <c:v>3/17/13</c:v>
                </c:pt>
                <c:pt idx="45">
                  <c:v>3/18/13</c:v>
                </c:pt>
                <c:pt idx="46">
                  <c:v>3/19/13</c:v>
                </c:pt>
                <c:pt idx="47">
                  <c:v>3/20/13</c:v>
                </c:pt>
                <c:pt idx="48">
                  <c:v>3/21/13</c:v>
                </c:pt>
                <c:pt idx="49">
                  <c:v>3/22/13</c:v>
                </c:pt>
                <c:pt idx="50">
                  <c:v>3/23/13</c:v>
                </c:pt>
                <c:pt idx="51">
                  <c:v>3/24/13</c:v>
                </c:pt>
                <c:pt idx="52">
                  <c:v>3/25/13</c:v>
                </c:pt>
                <c:pt idx="53">
                  <c:v>3/26/13</c:v>
                </c:pt>
                <c:pt idx="54">
                  <c:v>3/27/13</c:v>
                </c:pt>
                <c:pt idx="55">
                  <c:v>3/28/13</c:v>
                </c:pt>
                <c:pt idx="56">
                  <c:v>3/29/13</c:v>
                </c:pt>
                <c:pt idx="57">
                  <c:v>3/30/13</c:v>
                </c:pt>
                <c:pt idx="58">
                  <c:v>3/31/13</c:v>
                </c:pt>
                <c:pt idx="59">
                  <c:v>4/1/13</c:v>
                </c:pt>
                <c:pt idx="60">
                  <c:v>4/2/13</c:v>
                </c:pt>
                <c:pt idx="61">
                  <c:v>4/3/13</c:v>
                </c:pt>
                <c:pt idx="62">
                  <c:v>4/4/13</c:v>
                </c:pt>
                <c:pt idx="63">
                  <c:v>4/5/13</c:v>
                </c:pt>
                <c:pt idx="64">
                  <c:v>4/6/13</c:v>
                </c:pt>
                <c:pt idx="65">
                  <c:v>4/7/13</c:v>
                </c:pt>
                <c:pt idx="66">
                  <c:v>4/8/13</c:v>
                </c:pt>
                <c:pt idx="67">
                  <c:v>4/9/13</c:v>
                </c:pt>
                <c:pt idx="68">
                  <c:v>4/10/13</c:v>
                </c:pt>
                <c:pt idx="69">
                  <c:v>4/11/13</c:v>
                </c:pt>
                <c:pt idx="70">
                  <c:v>4/12/13</c:v>
                </c:pt>
                <c:pt idx="71">
                  <c:v>4/13/13</c:v>
                </c:pt>
                <c:pt idx="72">
                  <c:v>4/14/13</c:v>
                </c:pt>
                <c:pt idx="73">
                  <c:v>4/15/13</c:v>
                </c:pt>
                <c:pt idx="74">
                  <c:v>4/16/13</c:v>
                </c:pt>
                <c:pt idx="75">
                  <c:v>4/17/13</c:v>
                </c:pt>
                <c:pt idx="76">
                  <c:v>4/18/13</c:v>
                </c:pt>
                <c:pt idx="77">
                  <c:v>4/19/13</c:v>
                </c:pt>
                <c:pt idx="78">
                  <c:v>4/20/13</c:v>
                </c:pt>
                <c:pt idx="79">
                  <c:v>4/21/13</c:v>
                </c:pt>
                <c:pt idx="80">
                  <c:v>4/22/13</c:v>
                </c:pt>
                <c:pt idx="81">
                  <c:v>4/23/13</c:v>
                </c:pt>
                <c:pt idx="82">
                  <c:v>4/24/13</c:v>
                </c:pt>
                <c:pt idx="83">
                  <c:v>4/25/13</c:v>
                </c:pt>
                <c:pt idx="84">
                  <c:v>4/26/13</c:v>
                </c:pt>
                <c:pt idx="85">
                  <c:v>4/27/13</c:v>
                </c:pt>
                <c:pt idx="86">
                  <c:v>4/28/13</c:v>
                </c:pt>
                <c:pt idx="87">
                  <c:v>4/29/13</c:v>
                </c:pt>
                <c:pt idx="88">
                  <c:v>4/30/13</c:v>
                </c:pt>
                <c:pt idx="89">
                  <c:v>5/1/13</c:v>
                </c:pt>
                <c:pt idx="90">
                  <c:v>5/2/13</c:v>
                </c:pt>
                <c:pt idx="91">
                  <c:v>5/3/13</c:v>
                </c:pt>
                <c:pt idx="92">
                  <c:v>5/4/13</c:v>
                </c:pt>
                <c:pt idx="93">
                  <c:v>5/5/13</c:v>
                </c:pt>
                <c:pt idx="94">
                  <c:v>5/6/13</c:v>
                </c:pt>
                <c:pt idx="95">
                  <c:v>5/7/13</c:v>
                </c:pt>
                <c:pt idx="96">
                  <c:v>5/8/13</c:v>
                </c:pt>
                <c:pt idx="97">
                  <c:v>5/9/13</c:v>
                </c:pt>
                <c:pt idx="98">
                  <c:v>5/10/13</c:v>
                </c:pt>
                <c:pt idx="99">
                  <c:v>5/11/13</c:v>
                </c:pt>
                <c:pt idx="100">
                  <c:v>5/12/13</c:v>
                </c:pt>
                <c:pt idx="101">
                  <c:v>5/13/13</c:v>
                </c:pt>
              </c:strCache>
            </c:strRef>
          </c:tx>
          <c:marker>
            <c:symbol val="none"/>
          </c:marker>
          <c:cat>
            <c:numRef>
              <c:f>'Key metrics'!$A$3:$A$104</c:f>
              <c:numCache>
                <c:formatCode>m/d/yy</c:formatCode>
                <c:ptCount val="102"/>
                <c:pt idx="0">
                  <c:v>41306.0</c:v>
                </c:pt>
                <c:pt idx="1">
                  <c:v>41307.0</c:v>
                </c:pt>
                <c:pt idx="2">
                  <c:v>41308.0</c:v>
                </c:pt>
                <c:pt idx="3">
                  <c:v>41309.0</c:v>
                </c:pt>
                <c:pt idx="4">
                  <c:v>41310.0</c:v>
                </c:pt>
                <c:pt idx="5">
                  <c:v>41311.0</c:v>
                </c:pt>
                <c:pt idx="6">
                  <c:v>41312.0</c:v>
                </c:pt>
                <c:pt idx="7">
                  <c:v>41313.0</c:v>
                </c:pt>
                <c:pt idx="8">
                  <c:v>41314.0</c:v>
                </c:pt>
                <c:pt idx="9">
                  <c:v>41315.0</c:v>
                </c:pt>
                <c:pt idx="10">
                  <c:v>41316.0</c:v>
                </c:pt>
                <c:pt idx="11">
                  <c:v>41317.0</c:v>
                </c:pt>
                <c:pt idx="12">
                  <c:v>41318.0</c:v>
                </c:pt>
                <c:pt idx="13">
                  <c:v>41319.0</c:v>
                </c:pt>
                <c:pt idx="14">
                  <c:v>41320.0</c:v>
                </c:pt>
                <c:pt idx="15">
                  <c:v>41321.0</c:v>
                </c:pt>
                <c:pt idx="16">
                  <c:v>41322.0</c:v>
                </c:pt>
                <c:pt idx="17">
                  <c:v>41323.0</c:v>
                </c:pt>
                <c:pt idx="18">
                  <c:v>41324.0</c:v>
                </c:pt>
                <c:pt idx="19">
                  <c:v>41325.0</c:v>
                </c:pt>
                <c:pt idx="20">
                  <c:v>41326.0</c:v>
                </c:pt>
                <c:pt idx="21">
                  <c:v>41327.0</c:v>
                </c:pt>
                <c:pt idx="22">
                  <c:v>41328.0</c:v>
                </c:pt>
                <c:pt idx="23">
                  <c:v>41329.0</c:v>
                </c:pt>
                <c:pt idx="24">
                  <c:v>41330.0</c:v>
                </c:pt>
                <c:pt idx="25">
                  <c:v>41331.0</c:v>
                </c:pt>
                <c:pt idx="26">
                  <c:v>41332.0</c:v>
                </c:pt>
                <c:pt idx="27">
                  <c:v>41333.0</c:v>
                </c:pt>
                <c:pt idx="28">
                  <c:v>41334.0</c:v>
                </c:pt>
                <c:pt idx="29">
                  <c:v>41335.0</c:v>
                </c:pt>
                <c:pt idx="30">
                  <c:v>41336.0</c:v>
                </c:pt>
                <c:pt idx="31">
                  <c:v>41337.0</c:v>
                </c:pt>
                <c:pt idx="32">
                  <c:v>41338.0</c:v>
                </c:pt>
                <c:pt idx="33">
                  <c:v>41339.0</c:v>
                </c:pt>
                <c:pt idx="34">
                  <c:v>41340.0</c:v>
                </c:pt>
                <c:pt idx="35">
                  <c:v>41341.0</c:v>
                </c:pt>
                <c:pt idx="36">
                  <c:v>41342.0</c:v>
                </c:pt>
                <c:pt idx="37">
                  <c:v>41343.0</c:v>
                </c:pt>
                <c:pt idx="38">
                  <c:v>41344.0</c:v>
                </c:pt>
                <c:pt idx="39">
                  <c:v>41345.0</c:v>
                </c:pt>
                <c:pt idx="40">
                  <c:v>41346.0</c:v>
                </c:pt>
                <c:pt idx="41">
                  <c:v>41347.0</c:v>
                </c:pt>
                <c:pt idx="42">
                  <c:v>41348.0</c:v>
                </c:pt>
                <c:pt idx="43">
                  <c:v>41349.0</c:v>
                </c:pt>
                <c:pt idx="44">
                  <c:v>41350.0</c:v>
                </c:pt>
                <c:pt idx="45">
                  <c:v>41351.0</c:v>
                </c:pt>
                <c:pt idx="46">
                  <c:v>41352.0</c:v>
                </c:pt>
                <c:pt idx="47">
                  <c:v>41353.0</c:v>
                </c:pt>
                <c:pt idx="48">
                  <c:v>41354.0</c:v>
                </c:pt>
                <c:pt idx="49">
                  <c:v>41355.0</c:v>
                </c:pt>
                <c:pt idx="50">
                  <c:v>41356.0</c:v>
                </c:pt>
                <c:pt idx="51">
                  <c:v>41357.0</c:v>
                </c:pt>
                <c:pt idx="52">
                  <c:v>41358.0</c:v>
                </c:pt>
                <c:pt idx="53">
                  <c:v>41359.0</c:v>
                </c:pt>
                <c:pt idx="54">
                  <c:v>41360.0</c:v>
                </c:pt>
                <c:pt idx="55">
                  <c:v>41361.0</c:v>
                </c:pt>
                <c:pt idx="56">
                  <c:v>41362.0</c:v>
                </c:pt>
                <c:pt idx="57">
                  <c:v>41363.0</c:v>
                </c:pt>
                <c:pt idx="58">
                  <c:v>41364.0</c:v>
                </c:pt>
                <c:pt idx="59">
                  <c:v>41365.0</c:v>
                </c:pt>
                <c:pt idx="60">
                  <c:v>41366.0</c:v>
                </c:pt>
                <c:pt idx="61">
                  <c:v>41367.0</c:v>
                </c:pt>
                <c:pt idx="62">
                  <c:v>41368.0</c:v>
                </c:pt>
                <c:pt idx="63">
                  <c:v>41369.0</c:v>
                </c:pt>
                <c:pt idx="64">
                  <c:v>41370.0</c:v>
                </c:pt>
                <c:pt idx="65">
                  <c:v>41371.0</c:v>
                </c:pt>
                <c:pt idx="66">
                  <c:v>41372.0</c:v>
                </c:pt>
                <c:pt idx="67">
                  <c:v>41373.0</c:v>
                </c:pt>
                <c:pt idx="68">
                  <c:v>41374.0</c:v>
                </c:pt>
                <c:pt idx="69">
                  <c:v>41375.0</c:v>
                </c:pt>
                <c:pt idx="70">
                  <c:v>41376.0</c:v>
                </c:pt>
                <c:pt idx="71">
                  <c:v>41377.0</c:v>
                </c:pt>
                <c:pt idx="72">
                  <c:v>41378.0</c:v>
                </c:pt>
                <c:pt idx="73">
                  <c:v>41379.0</c:v>
                </c:pt>
                <c:pt idx="74">
                  <c:v>41380.0</c:v>
                </c:pt>
                <c:pt idx="75">
                  <c:v>41381.0</c:v>
                </c:pt>
                <c:pt idx="76">
                  <c:v>41382.0</c:v>
                </c:pt>
                <c:pt idx="77">
                  <c:v>41383.0</c:v>
                </c:pt>
                <c:pt idx="78">
                  <c:v>41384.0</c:v>
                </c:pt>
                <c:pt idx="79">
                  <c:v>41385.0</c:v>
                </c:pt>
                <c:pt idx="80">
                  <c:v>41386.0</c:v>
                </c:pt>
                <c:pt idx="81">
                  <c:v>41387.0</c:v>
                </c:pt>
                <c:pt idx="82">
                  <c:v>41388.0</c:v>
                </c:pt>
                <c:pt idx="83">
                  <c:v>41389.0</c:v>
                </c:pt>
                <c:pt idx="84">
                  <c:v>41390.0</c:v>
                </c:pt>
                <c:pt idx="85">
                  <c:v>41391.0</c:v>
                </c:pt>
                <c:pt idx="86">
                  <c:v>41392.0</c:v>
                </c:pt>
                <c:pt idx="87">
                  <c:v>41393.0</c:v>
                </c:pt>
                <c:pt idx="88">
                  <c:v>41394.0</c:v>
                </c:pt>
                <c:pt idx="89">
                  <c:v>41395.0</c:v>
                </c:pt>
                <c:pt idx="90">
                  <c:v>41396.0</c:v>
                </c:pt>
                <c:pt idx="91">
                  <c:v>41397.0</c:v>
                </c:pt>
                <c:pt idx="92">
                  <c:v>41398.0</c:v>
                </c:pt>
                <c:pt idx="93">
                  <c:v>41399.0</c:v>
                </c:pt>
                <c:pt idx="94">
                  <c:v>41400.0</c:v>
                </c:pt>
                <c:pt idx="95">
                  <c:v>41401.0</c:v>
                </c:pt>
                <c:pt idx="96">
                  <c:v>41402.0</c:v>
                </c:pt>
                <c:pt idx="97">
                  <c:v>41403.0</c:v>
                </c:pt>
                <c:pt idx="98">
                  <c:v>41404.0</c:v>
                </c:pt>
                <c:pt idx="99">
                  <c:v>41405.0</c:v>
                </c:pt>
                <c:pt idx="100">
                  <c:v>41406.0</c:v>
                </c:pt>
                <c:pt idx="101">
                  <c:v>41407.0</c:v>
                </c:pt>
              </c:numCache>
            </c:numRef>
          </c:cat>
          <c:val>
            <c:numRef>
              <c:f>'Key metrics'!$H$3:$H$104</c:f>
              <c:numCache>
                <c:formatCode>0</c:formatCode>
                <c:ptCount val="102"/>
                <c:pt idx="0">
                  <c:v>247.0</c:v>
                </c:pt>
                <c:pt idx="1">
                  <c:v>247.0</c:v>
                </c:pt>
                <c:pt idx="2">
                  <c:v>247.0</c:v>
                </c:pt>
                <c:pt idx="3">
                  <c:v>247.0</c:v>
                </c:pt>
                <c:pt idx="4">
                  <c:v>247.0</c:v>
                </c:pt>
                <c:pt idx="5">
                  <c:v>247.0</c:v>
                </c:pt>
                <c:pt idx="6">
                  <c:v>247.0</c:v>
                </c:pt>
                <c:pt idx="7">
                  <c:v>247.0</c:v>
                </c:pt>
                <c:pt idx="8">
                  <c:v>247.0</c:v>
                </c:pt>
                <c:pt idx="9">
                  <c:v>247.0</c:v>
                </c:pt>
                <c:pt idx="10">
                  <c:v>247.0</c:v>
                </c:pt>
                <c:pt idx="11">
                  <c:v>247.0</c:v>
                </c:pt>
                <c:pt idx="12">
                  <c:v>247.0</c:v>
                </c:pt>
                <c:pt idx="13">
                  <c:v>247.0</c:v>
                </c:pt>
                <c:pt idx="14">
                  <c:v>247.0</c:v>
                </c:pt>
                <c:pt idx="15">
                  <c:v>247.0</c:v>
                </c:pt>
                <c:pt idx="16">
                  <c:v>247.0</c:v>
                </c:pt>
                <c:pt idx="17">
                  <c:v>247.0</c:v>
                </c:pt>
                <c:pt idx="18">
                  <c:v>247.0</c:v>
                </c:pt>
                <c:pt idx="19">
                  <c:v>248.0</c:v>
                </c:pt>
                <c:pt idx="20">
                  <c:v>248.0</c:v>
                </c:pt>
                <c:pt idx="21">
                  <c:v>248.0</c:v>
                </c:pt>
                <c:pt idx="22">
                  <c:v>248.0</c:v>
                </c:pt>
                <c:pt idx="23">
                  <c:v>248.0</c:v>
                </c:pt>
                <c:pt idx="24">
                  <c:v>248.0</c:v>
                </c:pt>
                <c:pt idx="25">
                  <c:v>248.0</c:v>
                </c:pt>
                <c:pt idx="26">
                  <c:v>248.0</c:v>
                </c:pt>
                <c:pt idx="27">
                  <c:v>248.0</c:v>
                </c:pt>
                <c:pt idx="28">
                  <c:v>248.0</c:v>
                </c:pt>
                <c:pt idx="29">
                  <c:v>248.0</c:v>
                </c:pt>
                <c:pt idx="30">
                  <c:v>248.0</c:v>
                </c:pt>
                <c:pt idx="31">
                  <c:v>248.0</c:v>
                </c:pt>
                <c:pt idx="32">
                  <c:v>249.0</c:v>
                </c:pt>
                <c:pt idx="33">
                  <c:v>250.0</c:v>
                </c:pt>
                <c:pt idx="34">
                  <c:v>250.0</c:v>
                </c:pt>
                <c:pt idx="35">
                  <c:v>250.0</c:v>
                </c:pt>
                <c:pt idx="36">
                  <c:v>250.0</c:v>
                </c:pt>
                <c:pt idx="37">
                  <c:v>250.0</c:v>
                </c:pt>
                <c:pt idx="38">
                  <c:v>250.0</c:v>
                </c:pt>
                <c:pt idx="39">
                  <c:v>250.0</c:v>
                </c:pt>
                <c:pt idx="40">
                  <c:v>250.0</c:v>
                </c:pt>
                <c:pt idx="41">
                  <c:v>268.0</c:v>
                </c:pt>
                <c:pt idx="42">
                  <c:v>273.0</c:v>
                </c:pt>
                <c:pt idx="43">
                  <c:v>280.0</c:v>
                </c:pt>
                <c:pt idx="44">
                  <c:v>287.0</c:v>
                </c:pt>
                <c:pt idx="45">
                  <c:v>294.0</c:v>
                </c:pt>
                <c:pt idx="46">
                  <c:v>304.0</c:v>
                </c:pt>
                <c:pt idx="47">
                  <c:v>316.0</c:v>
                </c:pt>
                <c:pt idx="48">
                  <c:v>322.0</c:v>
                </c:pt>
                <c:pt idx="49">
                  <c:v>331.0</c:v>
                </c:pt>
                <c:pt idx="50">
                  <c:v>336.0</c:v>
                </c:pt>
                <c:pt idx="51">
                  <c:v>345.0</c:v>
                </c:pt>
                <c:pt idx="52">
                  <c:v>356.0</c:v>
                </c:pt>
                <c:pt idx="53">
                  <c:v>385.0</c:v>
                </c:pt>
                <c:pt idx="54">
                  <c:v>401.0</c:v>
                </c:pt>
                <c:pt idx="55">
                  <c:v>408.0</c:v>
                </c:pt>
                <c:pt idx="56">
                  <c:v>418.0</c:v>
                </c:pt>
                <c:pt idx="57">
                  <c:v>438.0</c:v>
                </c:pt>
                <c:pt idx="58">
                  <c:v>449.0</c:v>
                </c:pt>
                <c:pt idx="59">
                  <c:v>469.0</c:v>
                </c:pt>
                <c:pt idx="60">
                  <c:v>475.0</c:v>
                </c:pt>
                <c:pt idx="61">
                  <c:v>487.0</c:v>
                </c:pt>
                <c:pt idx="62">
                  <c:v>492.0</c:v>
                </c:pt>
                <c:pt idx="63">
                  <c:v>497.0</c:v>
                </c:pt>
                <c:pt idx="64">
                  <c:v>502.0</c:v>
                </c:pt>
                <c:pt idx="65">
                  <c:v>503.0</c:v>
                </c:pt>
                <c:pt idx="66">
                  <c:v>509.0</c:v>
                </c:pt>
                <c:pt idx="67">
                  <c:v>516.0</c:v>
                </c:pt>
                <c:pt idx="68">
                  <c:v>531.0</c:v>
                </c:pt>
                <c:pt idx="69">
                  <c:v>561.0</c:v>
                </c:pt>
                <c:pt idx="70">
                  <c:v>569.0</c:v>
                </c:pt>
                <c:pt idx="71">
                  <c:v>586.0</c:v>
                </c:pt>
                <c:pt idx="72">
                  <c:v>600.0</c:v>
                </c:pt>
                <c:pt idx="73">
                  <c:v>615.0</c:v>
                </c:pt>
                <c:pt idx="74">
                  <c:v>640.0</c:v>
                </c:pt>
                <c:pt idx="75">
                  <c:v>658.0</c:v>
                </c:pt>
                <c:pt idx="76">
                  <c:v>676.0</c:v>
                </c:pt>
                <c:pt idx="77">
                  <c:v>710.0</c:v>
                </c:pt>
                <c:pt idx="78">
                  <c:v>715.0</c:v>
                </c:pt>
                <c:pt idx="79">
                  <c:v>739.0</c:v>
                </c:pt>
                <c:pt idx="80">
                  <c:v>756.0</c:v>
                </c:pt>
                <c:pt idx="81">
                  <c:v>810.0</c:v>
                </c:pt>
                <c:pt idx="82">
                  <c:v>830.0</c:v>
                </c:pt>
                <c:pt idx="83">
                  <c:v>858.0</c:v>
                </c:pt>
                <c:pt idx="84">
                  <c:v>866.0</c:v>
                </c:pt>
                <c:pt idx="85">
                  <c:v>873.0</c:v>
                </c:pt>
                <c:pt idx="86">
                  <c:v>892.0</c:v>
                </c:pt>
                <c:pt idx="87">
                  <c:v>907.0</c:v>
                </c:pt>
                <c:pt idx="88">
                  <c:v>927.0</c:v>
                </c:pt>
                <c:pt idx="89">
                  <c:v>932.0</c:v>
                </c:pt>
                <c:pt idx="90">
                  <c:v>932.0</c:v>
                </c:pt>
                <c:pt idx="91">
                  <c:v>932.0</c:v>
                </c:pt>
                <c:pt idx="92">
                  <c:v>940.0</c:v>
                </c:pt>
                <c:pt idx="93">
                  <c:v>948.0</c:v>
                </c:pt>
                <c:pt idx="94">
                  <c:v>955.0</c:v>
                </c:pt>
                <c:pt idx="95">
                  <c:v>963.0</c:v>
                </c:pt>
                <c:pt idx="96">
                  <c:v>968.0</c:v>
                </c:pt>
                <c:pt idx="97">
                  <c:v>978.0</c:v>
                </c:pt>
                <c:pt idx="98">
                  <c:v>990.0</c:v>
                </c:pt>
                <c:pt idx="99">
                  <c:v>999.0</c:v>
                </c:pt>
                <c:pt idx="100">
                  <c:v>1004.0</c:v>
                </c:pt>
                <c:pt idx="101">
                  <c:v>1022.0</c:v>
                </c:pt>
              </c:numCache>
            </c:numRef>
          </c:val>
          <c:smooth val="0"/>
        </c:ser>
        <c:dLbls>
          <c:showLegendKey val="0"/>
          <c:showVal val="0"/>
          <c:showCatName val="0"/>
          <c:showSerName val="0"/>
          <c:showPercent val="0"/>
          <c:showBubbleSize val="0"/>
        </c:dLbls>
        <c:marker val="1"/>
        <c:smooth val="0"/>
        <c:axId val="2123567112"/>
        <c:axId val="2123873368"/>
      </c:lineChart>
      <c:dateAx>
        <c:axId val="2123567112"/>
        <c:scaling>
          <c:orientation val="minMax"/>
        </c:scaling>
        <c:delete val="0"/>
        <c:axPos val="b"/>
        <c:title>
          <c:tx>
            <c:rich>
              <a:bodyPr/>
              <a:lstStyle/>
              <a:p>
                <a:pPr>
                  <a:defRPr sz="1800"/>
                </a:pPr>
                <a:r>
                  <a:rPr lang="en-US" sz="1800"/>
                  <a:t>Date</a:t>
                </a:r>
              </a:p>
            </c:rich>
          </c:tx>
          <c:layout/>
          <c:overlay val="0"/>
        </c:title>
        <c:numFmt formatCode="m/d/yy" sourceLinked="1"/>
        <c:majorTickMark val="out"/>
        <c:minorTickMark val="none"/>
        <c:tickLblPos val="nextTo"/>
        <c:txPr>
          <a:bodyPr/>
          <a:lstStyle/>
          <a:p>
            <a:pPr>
              <a:defRPr sz="1600" b="1"/>
            </a:pPr>
            <a:endParaRPr lang="en-US"/>
          </a:p>
        </c:txPr>
        <c:crossAx val="2123873368"/>
        <c:crosses val="autoZero"/>
        <c:auto val="1"/>
        <c:lblOffset val="100"/>
        <c:baseTimeUnit val="days"/>
      </c:dateAx>
      <c:valAx>
        <c:axId val="2123873368"/>
        <c:scaling>
          <c:orientation val="minMax"/>
        </c:scaling>
        <c:delete val="0"/>
        <c:axPos val="l"/>
        <c:majorGridlines/>
        <c:title>
          <c:tx>
            <c:rich>
              <a:bodyPr/>
              <a:lstStyle/>
              <a:p>
                <a:pPr>
                  <a:defRPr sz="1800" b="1"/>
                </a:pPr>
                <a:r>
                  <a:rPr lang="en-US" sz="1800" b="1"/>
                  <a:t>GrOE Users</a:t>
                </a:r>
              </a:p>
            </c:rich>
          </c:tx>
          <c:layout/>
          <c:overlay val="0"/>
        </c:title>
        <c:numFmt formatCode="0" sourceLinked="1"/>
        <c:majorTickMark val="out"/>
        <c:minorTickMark val="none"/>
        <c:tickLblPos val="nextTo"/>
        <c:txPr>
          <a:bodyPr/>
          <a:lstStyle/>
          <a:p>
            <a:pPr>
              <a:defRPr sz="1800" b="1"/>
            </a:pPr>
            <a:endParaRPr lang="en-US"/>
          </a:p>
        </c:txPr>
        <c:crossAx val="2123567112"/>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GrOE Engaged Users</a:t>
            </a:r>
          </a:p>
        </c:rich>
      </c:tx>
      <c:layout/>
      <c:overlay val="0"/>
      <c:spPr>
        <a:noFill/>
        <a:ln>
          <a:noFill/>
        </a:ln>
        <a:effectLst/>
      </c:sp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'Key metrics'!$A$3:$A$171</c:f>
              <c:numCache>
                <c:formatCode>m/d/yy</c:formatCode>
                <c:ptCount val="169"/>
                <c:pt idx="0">
                  <c:v>41486.0</c:v>
                </c:pt>
                <c:pt idx="1">
                  <c:v>41487.0</c:v>
                </c:pt>
                <c:pt idx="2">
                  <c:v>41488.0</c:v>
                </c:pt>
                <c:pt idx="3">
                  <c:v>41489.0</c:v>
                </c:pt>
                <c:pt idx="4">
                  <c:v>41490.0</c:v>
                </c:pt>
                <c:pt idx="5">
                  <c:v>41491.0</c:v>
                </c:pt>
                <c:pt idx="6">
                  <c:v>41492.0</c:v>
                </c:pt>
                <c:pt idx="7">
                  <c:v>41493.0</c:v>
                </c:pt>
                <c:pt idx="8">
                  <c:v>41494.0</c:v>
                </c:pt>
                <c:pt idx="9">
                  <c:v>41495.0</c:v>
                </c:pt>
                <c:pt idx="10">
                  <c:v>41496.0</c:v>
                </c:pt>
                <c:pt idx="11">
                  <c:v>41497.0</c:v>
                </c:pt>
                <c:pt idx="12">
                  <c:v>41498.0</c:v>
                </c:pt>
                <c:pt idx="13">
                  <c:v>41499.0</c:v>
                </c:pt>
                <c:pt idx="14">
                  <c:v>41500.0</c:v>
                </c:pt>
                <c:pt idx="15">
                  <c:v>41501.0</c:v>
                </c:pt>
                <c:pt idx="16">
                  <c:v>41502.0</c:v>
                </c:pt>
                <c:pt idx="17">
                  <c:v>41503.0</c:v>
                </c:pt>
                <c:pt idx="18">
                  <c:v>41504.0</c:v>
                </c:pt>
                <c:pt idx="19">
                  <c:v>41505.0</c:v>
                </c:pt>
                <c:pt idx="20">
                  <c:v>41506.0</c:v>
                </c:pt>
                <c:pt idx="21">
                  <c:v>41507.0</c:v>
                </c:pt>
                <c:pt idx="22">
                  <c:v>41508.0</c:v>
                </c:pt>
                <c:pt idx="23">
                  <c:v>41509.0</c:v>
                </c:pt>
                <c:pt idx="24">
                  <c:v>41510.0</c:v>
                </c:pt>
                <c:pt idx="25">
                  <c:v>41511.0</c:v>
                </c:pt>
                <c:pt idx="26">
                  <c:v>41512.0</c:v>
                </c:pt>
                <c:pt idx="27">
                  <c:v>41513.0</c:v>
                </c:pt>
                <c:pt idx="28">
                  <c:v>41514.0</c:v>
                </c:pt>
                <c:pt idx="29">
                  <c:v>41515.0</c:v>
                </c:pt>
                <c:pt idx="30">
                  <c:v>41516.0</c:v>
                </c:pt>
                <c:pt idx="31">
                  <c:v>41517.0</c:v>
                </c:pt>
                <c:pt idx="32">
                  <c:v>41518.0</c:v>
                </c:pt>
                <c:pt idx="33">
                  <c:v>41519.0</c:v>
                </c:pt>
                <c:pt idx="34">
                  <c:v>41520.0</c:v>
                </c:pt>
                <c:pt idx="35">
                  <c:v>41521.0</c:v>
                </c:pt>
                <c:pt idx="36">
                  <c:v>41522.0</c:v>
                </c:pt>
                <c:pt idx="37">
                  <c:v>41523.0</c:v>
                </c:pt>
                <c:pt idx="38">
                  <c:v>41524.0</c:v>
                </c:pt>
                <c:pt idx="39">
                  <c:v>41525.0</c:v>
                </c:pt>
                <c:pt idx="40">
                  <c:v>41526.0</c:v>
                </c:pt>
                <c:pt idx="41">
                  <c:v>41527.0</c:v>
                </c:pt>
                <c:pt idx="42">
                  <c:v>41528.0</c:v>
                </c:pt>
                <c:pt idx="43">
                  <c:v>41529.0</c:v>
                </c:pt>
                <c:pt idx="44">
                  <c:v>41530.0</c:v>
                </c:pt>
                <c:pt idx="45">
                  <c:v>41531.0</c:v>
                </c:pt>
                <c:pt idx="46">
                  <c:v>41532.0</c:v>
                </c:pt>
                <c:pt idx="47">
                  <c:v>41533.0</c:v>
                </c:pt>
                <c:pt idx="48">
                  <c:v>41534.0</c:v>
                </c:pt>
                <c:pt idx="49">
                  <c:v>41535.0</c:v>
                </c:pt>
                <c:pt idx="50">
                  <c:v>41536.0</c:v>
                </c:pt>
                <c:pt idx="51">
                  <c:v>41537.0</c:v>
                </c:pt>
                <c:pt idx="52">
                  <c:v>41538.0</c:v>
                </c:pt>
                <c:pt idx="53">
                  <c:v>41539.0</c:v>
                </c:pt>
                <c:pt idx="54">
                  <c:v>41540.0</c:v>
                </c:pt>
                <c:pt idx="55">
                  <c:v>41541.0</c:v>
                </c:pt>
                <c:pt idx="56">
                  <c:v>41542.0</c:v>
                </c:pt>
                <c:pt idx="57">
                  <c:v>41543.0</c:v>
                </c:pt>
                <c:pt idx="58">
                  <c:v>41544.0</c:v>
                </c:pt>
                <c:pt idx="59">
                  <c:v>41545.0</c:v>
                </c:pt>
                <c:pt idx="60">
                  <c:v>41546.0</c:v>
                </c:pt>
                <c:pt idx="61">
                  <c:v>41547.0</c:v>
                </c:pt>
                <c:pt idx="62">
                  <c:v>41548.0</c:v>
                </c:pt>
                <c:pt idx="63">
                  <c:v>41549.0</c:v>
                </c:pt>
                <c:pt idx="64">
                  <c:v>41550.0</c:v>
                </c:pt>
                <c:pt idx="65">
                  <c:v>41551.0</c:v>
                </c:pt>
                <c:pt idx="66">
                  <c:v>41552.0</c:v>
                </c:pt>
                <c:pt idx="67">
                  <c:v>41553.0</c:v>
                </c:pt>
                <c:pt idx="68">
                  <c:v>41554.0</c:v>
                </c:pt>
                <c:pt idx="69">
                  <c:v>41555.0</c:v>
                </c:pt>
                <c:pt idx="70">
                  <c:v>41556.0</c:v>
                </c:pt>
                <c:pt idx="71">
                  <c:v>41557.0</c:v>
                </c:pt>
                <c:pt idx="72">
                  <c:v>41558.0</c:v>
                </c:pt>
                <c:pt idx="73">
                  <c:v>41559.0</c:v>
                </c:pt>
                <c:pt idx="74">
                  <c:v>41560.0</c:v>
                </c:pt>
                <c:pt idx="75">
                  <c:v>41561.0</c:v>
                </c:pt>
                <c:pt idx="76">
                  <c:v>41562.0</c:v>
                </c:pt>
                <c:pt idx="77">
                  <c:v>41563.0</c:v>
                </c:pt>
                <c:pt idx="78">
                  <c:v>41564.0</c:v>
                </c:pt>
                <c:pt idx="79">
                  <c:v>41565.0</c:v>
                </c:pt>
                <c:pt idx="80">
                  <c:v>41566.0</c:v>
                </c:pt>
                <c:pt idx="81">
                  <c:v>41567.0</c:v>
                </c:pt>
                <c:pt idx="82">
                  <c:v>41568.0</c:v>
                </c:pt>
                <c:pt idx="83">
                  <c:v>41569.0</c:v>
                </c:pt>
                <c:pt idx="84">
                  <c:v>41570.0</c:v>
                </c:pt>
                <c:pt idx="85">
                  <c:v>41571.0</c:v>
                </c:pt>
                <c:pt idx="86">
                  <c:v>41572.0</c:v>
                </c:pt>
                <c:pt idx="87">
                  <c:v>41573.0</c:v>
                </c:pt>
                <c:pt idx="88">
                  <c:v>41574.0</c:v>
                </c:pt>
                <c:pt idx="89">
                  <c:v>41575.0</c:v>
                </c:pt>
                <c:pt idx="90">
                  <c:v>41576.0</c:v>
                </c:pt>
                <c:pt idx="91">
                  <c:v>41577.0</c:v>
                </c:pt>
                <c:pt idx="92">
                  <c:v>41578.0</c:v>
                </c:pt>
                <c:pt idx="93">
                  <c:v>41579.0</c:v>
                </c:pt>
                <c:pt idx="94">
                  <c:v>41580.0</c:v>
                </c:pt>
                <c:pt idx="95">
                  <c:v>41581.0</c:v>
                </c:pt>
                <c:pt idx="96">
                  <c:v>41582.0</c:v>
                </c:pt>
                <c:pt idx="97">
                  <c:v>41583.0</c:v>
                </c:pt>
                <c:pt idx="98">
                  <c:v>41584.0</c:v>
                </c:pt>
                <c:pt idx="99">
                  <c:v>41585.0</c:v>
                </c:pt>
                <c:pt idx="100">
                  <c:v>41586.0</c:v>
                </c:pt>
                <c:pt idx="101">
                  <c:v>41587.0</c:v>
                </c:pt>
                <c:pt idx="102">
                  <c:v>41588.0</c:v>
                </c:pt>
                <c:pt idx="103">
                  <c:v>41589.0</c:v>
                </c:pt>
                <c:pt idx="104">
                  <c:v>41590.0</c:v>
                </c:pt>
                <c:pt idx="105">
                  <c:v>41591.0</c:v>
                </c:pt>
                <c:pt idx="106">
                  <c:v>41592.0</c:v>
                </c:pt>
                <c:pt idx="107">
                  <c:v>41593.0</c:v>
                </c:pt>
                <c:pt idx="108">
                  <c:v>41594.0</c:v>
                </c:pt>
                <c:pt idx="109">
                  <c:v>41595.0</c:v>
                </c:pt>
                <c:pt idx="110">
                  <c:v>41596.0</c:v>
                </c:pt>
                <c:pt idx="111">
                  <c:v>41597.0</c:v>
                </c:pt>
                <c:pt idx="112">
                  <c:v>41598.0</c:v>
                </c:pt>
                <c:pt idx="113">
                  <c:v>41599.0</c:v>
                </c:pt>
                <c:pt idx="114">
                  <c:v>41600.0</c:v>
                </c:pt>
                <c:pt idx="115">
                  <c:v>41601.0</c:v>
                </c:pt>
                <c:pt idx="116">
                  <c:v>41602.0</c:v>
                </c:pt>
                <c:pt idx="117">
                  <c:v>41603.0</c:v>
                </c:pt>
                <c:pt idx="118">
                  <c:v>41604.0</c:v>
                </c:pt>
                <c:pt idx="119">
                  <c:v>41605.0</c:v>
                </c:pt>
                <c:pt idx="120">
                  <c:v>41606.0</c:v>
                </c:pt>
                <c:pt idx="121">
                  <c:v>41607.0</c:v>
                </c:pt>
                <c:pt idx="122">
                  <c:v>41608.0</c:v>
                </c:pt>
                <c:pt idx="123">
                  <c:v>41609.0</c:v>
                </c:pt>
                <c:pt idx="124">
                  <c:v>41610.0</c:v>
                </c:pt>
                <c:pt idx="125">
                  <c:v>41611.0</c:v>
                </c:pt>
                <c:pt idx="126">
                  <c:v>41612.0</c:v>
                </c:pt>
                <c:pt idx="127">
                  <c:v>41613.0</c:v>
                </c:pt>
                <c:pt idx="128">
                  <c:v>41614.0</c:v>
                </c:pt>
                <c:pt idx="129">
                  <c:v>41615.0</c:v>
                </c:pt>
                <c:pt idx="130">
                  <c:v>41616.0</c:v>
                </c:pt>
                <c:pt idx="131">
                  <c:v>41617.0</c:v>
                </c:pt>
                <c:pt idx="132">
                  <c:v>41618.0</c:v>
                </c:pt>
                <c:pt idx="133">
                  <c:v>41619.0</c:v>
                </c:pt>
                <c:pt idx="134">
                  <c:v>41620.0</c:v>
                </c:pt>
                <c:pt idx="135">
                  <c:v>41621.0</c:v>
                </c:pt>
                <c:pt idx="136">
                  <c:v>41622.0</c:v>
                </c:pt>
                <c:pt idx="137">
                  <c:v>41623.0</c:v>
                </c:pt>
                <c:pt idx="138">
                  <c:v>41624.0</c:v>
                </c:pt>
                <c:pt idx="139">
                  <c:v>41625.0</c:v>
                </c:pt>
                <c:pt idx="140">
                  <c:v>41626.0</c:v>
                </c:pt>
                <c:pt idx="141">
                  <c:v>41627.0</c:v>
                </c:pt>
                <c:pt idx="142">
                  <c:v>41628.0</c:v>
                </c:pt>
                <c:pt idx="143">
                  <c:v>41629.0</c:v>
                </c:pt>
                <c:pt idx="144">
                  <c:v>41630.0</c:v>
                </c:pt>
                <c:pt idx="145">
                  <c:v>41631.0</c:v>
                </c:pt>
                <c:pt idx="146">
                  <c:v>41632.0</c:v>
                </c:pt>
                <c:pt idx="147">
                  <c:v>41633.0</c:v>
                </c:pt>
                <c:pt idx="148">
                  <c:v>41634.0</c:v>
                </c:pt>
                <c:pt idx="149">
                  <c:v>41635.0</c:v>
                </c:pt>
                <c:pt idx="150">
                  <c:v>41636.0</c:v>
                </c:pt>
                <c:pt idx="151">
                  <c:v>41637.0</c:v>
                </c:pt>
                <c:pt idx="152">
                  <c:v>41638.0</c:v>
                </c:pt>
                <c:pt idx="153">
                  <c:v>41639.0</c:v>
                </c:pt>
                <c:pt idx="154">
                  <c:v>41640.0</c:v>
                </c:pt>
                <c:pt idx="155">
                  <c:v>41641.0</c:v>
                </c:pt>
                <c:pt idx="156">
                  <c:v>41642.0</c:v>
                </c:pt>
                <c:pt idx="157">
                  <c:v>41643.0</c:v>
                </c:pt>
                <c:pt idx="158">
                  <c:v>41644.0</c:v>
                </c:pt>
                <c:pt idx="159">
                  <c:v>41645.0</c:v>
                </c:pt>
                <c:pt idx="160">
                  <c:v>41646.0</c:v>
                </c:pt>
                <c:pt idx="161">
                  <c:v>41647.0</c:v>
                </c:pt>
                <c:pt idx="162">
                  <c:v>41648.0</c:v>
                </c:pt>
                <c:pt idx="163">
                  <c:v>41649.0</c:v>
                </c:pt>
                <c:pt idx="164">
                  <c:v>41650.0</c:v>
                </c:pt>
                <c:pt idx="165">
                  <c:v>41651.0</c:v>
                </c:pt>
                <c:pt idx="166">
                  <c:v>41652.0</c:v>
                </c:pt>
                <c:pt idx="167">
                  <c:v>41653.0</c:v>
                </c:pt>
                <c:pt idx="168">
                  <c:v>41654.0</c:v>
                </c:pt>
              </c:numCache>
            </c:numRef>
          </c:xVal>
          <c:yVal>
            <c:numRef>
              <c:f>'Key metrics'!$M$3:$M$171</c:f>
              <c:numCache>
                <c:formatCode>0</c:formatCode>
                <c:ptCount val="169"/>
                <c:pt idx="0">
                  <c:v>80.0</c:v>
                </c:pt>
                <c:pt idx="1">
                  <c:v>89.0</c:v>
                </c:pt>
                <c:pt idx="2">
                  <c:v>121.0</c:v>
                </c:pt>
                <c:pt idx="3">
                  <c:v>123.0</c:v>
                </c:pt>
                <c:pt idx="4">
                  <c:v>120.0</c:v>
                </c:pt>
                <c:pt idx="5">
                  <c:v>152.0</c:v>
                </c:pt>
                <c:pt idx="6">
                  <c:v>147.0</c:v>
                </c:pt>
                <c:pt idx="7">
                  <c:v>157.0</c:v>
                </c:pt>
                <c:pt idx="8">
                  <c:v>156.0</c:v>
                </c:pt>
                <c:pt idx="9">
                  <c:v>134.0</c:v>
                </c:pt>
                <c:pt idx="10">
                  <c:v>151.0</c:v>
                </c:pt>
                <c:pt idx="11">
                  <c:v>162.0</c:v>
                </c:pt>
                <c:pt idx="12">
                  <c:v>140.0</c:v>
                </c:pt>
                <c:pt idx="13">
                  <c:v>183.0</c:v>
                </c:pt>
                <c:pt idx="14">
                  <c:v>172.0</c:v>
                </c:pt>
                <c:pt idx="15">
                  <c:v>163.0</c:v>
                </c:pt>
                <c:pt idx="16">
                  <c:v>169.0</c:v>
                </c:pt>
                <c:pt idx="17">
                  <c:v>158.0</c:v>
                </c:pt>
                <c:pt idx="18">
                  <c:v>161.0</c:v>
                </c:pt>
                <c:pt idx="19">
                  <c:v>168.0</c:v>
                </c:pt>
                <c:pt idx="20">
                  <c:v>140.0</c:v>
                </c:pt>
                <c:pt idx="21">
                  <c:v>155.0</c:v>
                </c:pt>
                <c:pt idx="22">
                  <c:v>166.0</c:v>
                </c:pt>
                <c:pt idx="23">
                  <c:v>190.0</c:v>
                </c:pt>
                <c:pt idx="24">
                  <c:v>206.0</c:v>
                </c:pt>
                <c:pt idx="25">
                  <c:v>203.0</c:v>
                </c:pt>
                <c:pt idx="26">
                  <c:v>193.0</c:v>
                </c:pt>
                <c:pt idx="27">
                  <c:v>200.0</c:v>
                </c:pt>
                <c:pt idx="28">
                  <c:v>202.0</c:v>
                </c:pt>
                <c:pt idx="29">
                  <c:v>196.0</c:v>
                </c:pt>
                <c:pt idx="30">
                  <c:v>168.0</c:v>
                </c:pt>
                <c:pt idx="31">
                  <c:v>146.0</c:v>
                </c:pt>
                <c:pt idx="32">
                  <c:v>152.0</c:v>
                </c:pt>
                <c:pt idx="33">
                  <c:v>149.0</c:v>
                </c:pt>
                <c:pt idx="34">
                  <c:v>163.0</c:v>
                </c:pt>
                <c:pt idx="35">
                  <c:v>150.0</c:v>
                </c:pt>
                <c:pt idx="36">
                  <c:v>148.0</c:v>
                </c:pt>
                <c:pt idx="37">
                  <c:v>144.0</c:v>
                </c:pt>
                <c:pt idx="38">
                  <c:v>146.0</c:v>
                </c:pt>
                <c:pt idx="39">
                  <c:v>139.0</c:v>
                </c:pt>
                <c:pt idx="40">
                  <c:v>124.0</c:v>
                </c:pt>
                <c:pt idx="41">
                  <c:v>90.0</c:v>
                </c:pt>
                <c:pt idx="42">
                  <c:v>93.0</c:v>
                </c:pt>
                <c:pt idx="43">
                  <c:v>101.0</c:v>
                </c:pt>
                <c:pt idx="44">
                  <c:v>103.0</c:v>
                </c:pt>
                <c:pt idx="45">
                  <c:v>99.0</c:v>
                </c:pt>
                <c:pt idx="46">
                  <c:v>97.0</c:v>
                </c:pt>
                <c:pt idx="47">
                  <c:v>97.0</c:v>
                </c:pt>
                <c:pt idx="48">
                  <c:v>88.0</c:v>
                </c:pt>
                <c:pt idx="49">
                  <c:v>76.0</c:v>
                </c:pt>
                <c:pt idx="50">
                  <c:v>64.0</c:v>
                </c:pt>
                <c:pt idx="51">
                  <c:v>63.0</c:v>
                </c:pt>
                <c:pt idx="52">
                  <c:v>61.0</c:v>
                </c:pt>
                <c:pt idx="53">
                  <c:v>63.0</c:v>
                </c:pt>
                <c:pt idx="54">
                  <c:v>66.0</c:v>
                </c:pt>
                <c:pt idx="55">
                  <c:v>84.0</c:v>
                </c:pt>
                <c:pt idx="56">
                  <c:v>84.0</c:v>
                </c:pt>
                <c:pt idx="57">
                  <c:v>89.0</c:v>
                </c:pt>
                <c:pt idx="58">
                  <c:v>82.0</c:v>
                </c:pt>
                <c:pt idx="59">
                  <c:v>85.0</c:v>
                </c:pt>
                <c:pt idx="60">
                  <c:v>85.0</c:v>
                </c:pt>
                <c:pt idx="61">
                  <c:v>84.0</c:v>
                </c:pt>
                <c:pt idx="62">
                  <c:v>66.0</c:v>
                </c:pt>
                <c:pt idx="63">
                  <c:v>71.0</c:v>
                </c:pt>
                <c:pt idx="64">
                  <c:v>72.0</c:v>
                </c:pt>
                <c:pt idx="65">
                  <c:v>75.0</c:v>
                </c:pt>
                <c:pt idx="66">
                  <c:v>76.0</c:v>
                </c:pt>
                <c:pt idx="67">
                  <c:v>79.0</c:v>
                </c:pt>
                <c:pt idx="68">
                  <c:v>77.0</c:v>
                </c:pt>
                <c:pt idx="69">
                  <c:v>87.0</c:v>
                </c:pt>
                <c:pt idx="70">
                  <c:v>90.0</c:v>
                </c:pt>
                <c:pt idx="71">
                  <c:v>94.0</c:v>
                </c:pt>
                <c:pt idx="72">
                  <c:v>102.0</c:v>
                </c:pt>
                <c:pt idx="73">
                  <c:v>110.0</c:v>
                </c:pt>
                <c:pt idx="74">
                  <c:v>106.0</c:v>
                </c:pt>
                <c:pt idx="75">
                  <c:v>108.0</c:v>
                </c:pt>
                <c:pt idx="76">
                  <c:v>120.0</c:v>
                </c:pt>
                <c:pt idx="77">
                  <c:v>119.0</c:v>
                </c:pt>
                <c:pt idx="78">
                  <c:v>118.0</c:v>
                </c:pt>
                <c:pt idx="79">
                  <c:v>114.0</c:v>
                </c:pt>
                <c:pt idx="80">
                  <c:v>113.0</c:v>
                </c:pt>
                <c:pt idx="81">
                  <c:v>110.0</c:v>
                </c:pt>
                <c:pt idx="82">
                  <c:v>105.0</c:v>
                </c:pt>
                <c:pt idx="83">
                  <c:v>80.0</c:v>
                </c:pt>
                <c:pt idx="84">
                  <c:v>70.0</c:v>
                </c:pt>
                <c:pt idx="85">
                  <c:v>68.0</c:v>
                </c:pt>
                <c:pt idx="86">
                  <c:v>68.0</c:v>
                </c:pt>
                <c:pt idx="87">
                  <c:v>59.0</c:v>
                </c:pt>
                <c:pt idx="88">
                  <c:v>67.0</c:v>
                </c:pt>
                <c:pt idx="89">
                  <c:v>76.0</c:v>
                </c:pt>
                <c:pt idx="90">
                  <c:v>75.0</c:v>
                </c:pt>
                <c:pt idx="91">
                  <c:v>77.0</c:v>
                </c:pt>
                <c:pt idx="92">
                  <c:v>73.0</c:v>
                </c:pt>
                <c:pt idx="93">
                  <c:v>74.0</c:v>
                </c:pt>
                <c:pt idx="94">
                  <c:v>81.0</c:v>
                </c:pt>
                <c:pt idx="95">
                  <c:v>81.0</c:v>
                </c:pt>
                <c:pt idx="96">
                  <c:v>77.0</c:v>
                </c:pt>
                <c:pt idx="97">
                  <c:v>85.0</c:v>
                </c:pt>
                <c:pt idx="98">
                  <c:v>99.0</c:v>
                </c:pt>
                <c:pt idx="99">
                  <c:v>159.0</c:v>
                </c:pt>
                <c:pt idx="100">
                  <c:v>169.0</c:v>
                </c:pt>
                <c:pt idx="101">
                  <c:v>174.0</c:v>
                </c:pt>
                <c:pt idx="102">
                  <c:v>170.0</c:v>
                </c:pt>
                <c:pt idx="103">
                  <c:v>166.0</c:v>
                </c:pt>
                <c:pt idx="104">
                  <c:v>171.0</c:v>
                </c:pt>
                <c:pt idx="105">
                  <c:v>164.0</c:v>
                </c:pt>
                <c:pt idx="106">
                  <c:v>109.0</c:v>
                </c:pt>
                <c:pt idx="107">
                  <c:v>112.0</c:v>
                </c:pt>
                <c:pt idx="108">
                  <c:v>102.0</c:v>
                </c:pt>
                <c:pt idx="109">
                  <c:v>111.0</c:v>
                </c:pt>
                <c:pt idx="110">
                  <c:v>116.0</c:v>
                </c:pt>
                <c:pt idx="111">
                  <c:v>132.0</c:v>
                </c:pt>
                <c:pt idx="112">
                  <c:v>135.0</c:v>
                </c:pt>
                <c:pt idx="113">
                  <c:v>136.0</c:v>
                </c:pt>
                <c:pt idx="114">
                  <c:v>124.0</c:v>
                </c:pt>
                <c:pt idx="115">
                  <c:v>133.0</c:v>
                </c:pt>
                <c:pt idx="116">
                  <c:v>122.0</c:v>
                </c:pt>
                <c:pt idx="117">
                  <c:v>123.0</c:v>
                </c:pt>
                <c:pt idx="118">
                  <c:v>129.0</c:v>
                </c:pt>
                <c:pt idx="119">
                  <c:v>120.0</c:v>
                </c:pt>
                <c:pt idx="120">
                  <c:v>120.0</c:v>
                </c:pt>
                <c:pt idx="121">
                  <c:v>110.0</c:v>
                </c:pt>
                <c:pt idx="122">
                  <c:v>98.0</c:v>
                </c:pt>
                <c:pt idx="123">
                  <c:v>98.0</c:v>
                </c:pt>
                <c:pt idx="124">
                  <c:v>90.0</c:v>
                </c:pt>
                <c:pt idx="125">
                  <c:v>63.0</c:v>
                </c:pt>
                <c:pt idx="126">
                  <c:v>63.0</c:v>
                </c:pt>
                <c:pt idx="127">
                  <c:v>55.0</c:v>
                </c:pt>
                <c:pt idx="128">
                  <c:v>65.0</c:v>
                </c:pt>
                <c:pt idx="129">
                  <c:v>64.0</c:v>
                </c:pt>
                <c:pt idx="130">
                  <c:v>65.0</c:v>
                </c:pt>
                <c:pt idx="131">
                  <c:v>66.0</c:v>
                </c:pt>
                <c:pt idx="132">
                  <c:v>80.0</c:v>
                </c:pt>
                <c:pt idx="133">
                  <c:v>84.0</c:v>
                </c:pt>
                <c:pt idx="134">
                  <c:v>94.0</c:v>
                </c:pt>
                <c:pt idx="135">
                  <c:v>93.0</c:v>
                </c:pt>
                <c:pt idx="136">
                  <c:v>93.0</c:v>
                </c:pt>
                <c:pt idx="137">
                  <c:v>89.0</c:v>
                </c:pt>
                <c:pt idx="138">
                  <c:v>86.0</c:v>
                </c:pt>
                <c:pt idx="139">
                  <c:v>67.0</c:v>
                </c:pt>
                <c:pt idx="140">
                  <c:v>63.0</c:v>
                </c:pt>
                <c:pt idx="141">
                  <c:v>52.0</c:v>
                </c:pt>
                <c:pt idx="142">
                  <c:v>36.0</c:v>
                </c:pt>
                <c:pt idx="143">
                  <c:v>31.0</c:v>
                </c:pt>
                <c:pt idx="144">
                  <c:v>32.0</c:v>
                </c:pt>
                <c:pt idx="145">
                  <c:v>32.0</c:v>
                </c:pt>
                <c:pt idx="146">
                  <c:v>31.0</c:v>
                </c:pt>
                <c:pt idx="147">
                  <c:v>35.0</c:v>
                </c:pt>
                <c:pt idx="148">
                  <c:v>30.0</c:v>
                </c:pt>
                <c:pt idx="149">
                  <c:v>36.0</c:v>
                </c:pt>
                <c:pt idx="150">
                  <c:v>42.0</c:v>
                </c:pt>
                <c:pt idx="151">
                  <c:v>53.0</c:v>
                </c:pt>
                <c:pt idx="152">
                  <c:v>61.0</c:v>
                </c:pt>
                <c:pt idx="153">
                  <c:v>67.0</c:v>
                </c:pt>
                <c:pt idx="154">
                  <c:v>69.0</c:v>
                </c:pt>
                <c:pt idx="155">
                  <c:v>100.0</c:v>
                </c:pt>
                <c:pt idx="156">
                  <c:v>103.0</c:v>
                </c:pt>
                <c:pt idx="157">
                  <c:v>105.0</c:v>
                </c:pt>
                <c:pt idx="158">
                  <c:v>106.0</c:v>
                </c:pt>
                <c:pt idx="159">
                  <c:v>115.0</c:v>
                </c:pt>
                <c:pt idx="160">
                  <c:v>148.0</c:v>
                </c:pt>
                <c:pt idx="161">
                  <c:v>154.0</c:v>
                </c:pt>
                <c:pt idx="162">
                  <c:v>135.0</c:v>
                </c:pt>
                <c:pt idx="163">
                  <c:v>136.0</c:v>
                </c:pt>
                <c:pt idx="164">
                  <c:v>136.0</c:v>
                </c:pt>
                <c:pt idx="165">
                  <c:v>126.0</c:v>
                </c:pt>
                <c:pt idx="166">
                  <c:v>118.0</c:v>
                </c:pt>
                <c:pt idx="167">
                  <c:v>93.0</c:v>
                </c:pt>
                <c:pt idx="168">
                  <c:v>88.0</c:v>
                </c:pt>
              </c:numCache>
            </c:numRef>
          </c:yVal>
          <c:smooth val="0"/>
        </c:ser>
        <c:dLbls>
          <c:showLegendKey val="0"/>
          <c:showVal val="0"/>
          <c:showCatName val="0"/>
          <c:showSerName val="0"/>
          <c:showPercent val="0"/>
          <c:showBubbleSize val="0"/>
        </c:dLbls>
        <c:axId val="2028409064"/>
        <c:axId val="2028413672"/>
      </c:scatterChart>
      <c:valAx>
        <c:axId val="2028409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Date</a:t>
                </a:r>
              </a:p>
            </c:rich>
          </c:tx>
          <c:layout/>
          <c:overlay val="0"/>
          <c:spPr>
            <a:noFill/>
            <a:ln>
              <a:noFill/>
            </a:ln>
            <a:effectLst/>
          </c:spPr>
        </c:title>
        <c:numFmt formatCode="m/d/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28413672"/>
        <c:crosses val="autoZero"/>
        <c:crossBetween val="midCat"/>
      </c:valAx>
      <c:valAx>
        <c:axId val="2028413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Engaged Users</a:t>
                </a:r>
              </a:p>
            </c:rich>
          </c:tx>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284090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0.35345</cdr:x>
      <cdr:y>0.31496</cdr:y>
    </cdr:from>
    <cdr:to>
      <cdr:x>0.56103</cdr:x>
      <cdr:y>0.61253</cdr:y>
    </cdr:to>
    <cdr:grpSp>
      <cdr:nvGrpSpPr>
        <cdr:cNvPr id="2" name="Group 1"/>
        <cdr:cNvGrpSpPr/>
      </cdr:nvGrpSpPr>
      <cdr:grpSpPr>
        <a:xfrm xmlns:a="http://schemas.openxmlformats.org/drawingml/2006/main">
          <a:off x="4449903" y="2677698"/>
          <a:ext cx="2613413" cy="2529853"/>
          <a:chOff x="2809522" y="2689460"/>
          <a:chExt cx="1798412" cy="1869460"/>
        </a:xfrm>
      </cdr:grpSpPr>
      <cdr:cxnSp macro="">
        <cdr:nvCxnSpPr>
          <cdr:cNvPr id="3" name="Straight Arrow Connector 2"/>
          <cdr:cNvCxnSpPr/>
        </cdr:nvCxnSpPr>
        <cdr:spPr>
          <a:xfrm xmlns:a="http://schemas.openxmlformats.org/drawingml/2006/main">
            <a:off x="3697839" y="3132742"/>
            <a:ext cx="12216" cy="142617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4" name="TextBox 3"/>
          <cdr:cNvSpPr txBox="1"/>
        </cdr:nvSpPr>
        <cdr:spPr>
          <a:xfrm xmlns:a="http://schemas.openxmlformats.org/drawingml/2006/main">
            <a:off x="2809522" y="2689460"/>
            <a:ext cx="1798412" cy="3828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t>First day of </a:t>
            </a:r>
            <a:r>
              <a:rPr lang="en-US" sz="1600" b="1" dirty="0" err="1"/>
              <a:t>GrOE</a:t>
            </a:r>
            <a:r>
              <a:rPr lang="en-US" sz="1600" b="1" dirty="0"/>
              <a:t> ad</a:t>
            </a:r>
          </a:p>
        </cdr:txBody>
      </cdr:sp>
    </cdr:grp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6285233"/>
            <a:ext cx="32644080" cy="13370560"/>
          </a:xfrm>
        </p:spPr>
        <p:txBody>
          <a:bodyPr anchor="b"/>
          <a:lstStyle>
            <a:lvl1pPr algn="ctr">
              <a:defRPr sz="25200"/>
            </a:lvl1pPr>
          </a:lstStyle>
          <a:p>
            <a:r>
              <a:rPr lang="en-US" smtClean="0"/>
              <a:t>Click to edit Master title style</a:t>
            </a:r>
            <a:endParaRPr lang="en-US" dirty="0"/>
          </a:p>
        </p:txBody>
      </p:sp>
      <p:sp>
        <p:nvSpPr>
          <p:cNvPr id="3" name="Subtitle 2"/>
          <p:cNvSpPr>
            <a:spLocks noGrp="1"/>
          </p:cNvSpPr>
          <p:nvPr>
            <p:ph type="subTitle" idx="1"/>
          </p:nvPr>
        </p:nvSpPr>
        <p:spPr>
          <a:xfrm>
            <a:off x="4800600" y="20171413"/>
            <a:ext cx="28803600" cy="9272267"/>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40B748-0FA4-4155-9214-141DBAF927EA}" type="datetimeFigureOut">
              <a:rPr lang="en-US" smtClean="0"/>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9F890-E96D-4E7E-82F2-ED4A793D4A56}" type="slidenum">
              <a:rPr lang="en-US" smtClean="0"/>
              <a:t>‹#›</a:t>
            </a:fld>
            <a:endParaRPr lang="en-US"/>
          </a:p>
        </p:txBody>
      </p:sp>
    </p:spTree>
    <p:extLst>
      <p:ext uri="{BB962C8B-B14F-4D97-AF65-F5344CB8AC3E}">
        <p14:creationId xmlns:p14="http://schemas.microsoft.com/office/powerpoint/2010/main" val="403945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40B748-0FA4-4155-9214-141DBAF927EA}" type="datetimeFigureOut">
              <a:rPr lang="en-US" smtClean="0"/>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9F890-E96D-4E7E-82F2-ED4A793D4A56}" type="slidenum">
              <a:rPr lang="en-US" smtClean="0"/>
              <a:t>‹#›</a:t>
            </a:fld>
            <a:endParaRPr lang="en-US"/>
          </a:p>
        </p:txBody>
      </p:sp>
    </p:spTree>
    <p:extLst>
      <p:ext uri="{BB962C8B-B14F-4D97-AF65-F5344CB8AC3E}">
        <p14:creationId xmlns:p14="http://schemas.microsoft.com/office/powerpoint/2010/main" val="223887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2044700"/>
            <a:ext cx="8281035" cy="3254629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640332" y="2044700"/>
            <a:ext cx="24363045" cy="325462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40B748-0FA4-4155-9214-141DBAF927EA}" type="datetimeFigureOut">
              <a:rPr lang="en-US" smtClean="0"/>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9F890-E96D-4E7E-82F2-ED4A793D4A56}" type="slidenum">
              <a:rPr lang="en-US" smtClean="0"/>
              <a:t>‹#›</a:t>
            </a:fld>
            <a:endParaRPr lang="en-US"/>
          </a:p>
        </p:txBody>
      </p:sp>
    </p:spTree>
    <p:extLst>
      <p:ext uri="{BB962C8B-B14F-4D97-AF65-F5344CB8AC3E}">
        <p14:creationId xmlns:p14="http://schemas.microsoft.com/office/powerpoint/2010/main" val="400451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40B748-0FA4-4155-9214-141DBAF927EA}" type="datetimeFigureOut">
              <a:rPr lang="en-US" smtClean="0"/>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9F890-E96D-4E7E-82F2-ED4A793D4A56}" type="slidenum">
              <a:rPr lang="en-US" smtClean="0"/>
              <a:t>‹#›</a:t>
            </a:fld>
            <a:endParaRPr lang="en-US"/>
          </a:p>
        </p:txBody>
      </p:sp>
    </p:spTree>
    <p:extLst>
      <p:ext uri="{BB962C8B-B14F-4D97-AF65-F5344CB8AC3E}">
        <p14:creationId xmlns:p14="http://schemas.microsoft.com/office/powerpoint/2010/main" val="196694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9574541"/>
            <a:ext cx="33124140" cy="15975327"/>
          </a:xfrm>
        </p:spPr>
        <p:txBody>
          <a:bodyPr anchor="b"/>
          <a:lstStyle>
            <a:lvl1pPr>
              <a:defRPr sz="25200"/>
            </a:lvl1pPr>
          </a:lstStyle>
          <a:p>
            <a:r>
              <a:rPr lang="en-US" smtClean="0"/>
              <a:t>Click to edit Master title style</a:t>
            </a:r>
            <a:endParaRPr lang="en-US" dirty="0"/>
          </a:p>
        </p:txBody>
      </p:sp>
      <p:sp>
        <p:nvSpPr>
          <p:cNvPr id="3" name="Text Placeholder 2"/>
          <p:cNvSpPr>
            <a:spLocks noGrp="1"/>
          </p:cNvSpPr>
          <p:nvPr>
            <p:ph type="body" idx="1"/>
          </p:nvPr>
        </p:nvSpPr>
        <p:spPr>
          <a:xfrm>
            <a:off x="2620330" y="25701001"/>
            <a:ext cx="33124140" cy="840104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40B748-0FA4-4155-9214-141DBAF927EA}" type="datetimeFigureOut">
              <a:rPr lang="en-US" smtClean="0"/>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9F890-E96D-4E7E-82F2-ED4A793D4A56}" type="slidenum">
              <a:rPr lang="en-US" smtClean="0"/>
              <a:t>‹#›</a:t>
            </a:fld>
            <a:endParaRPr lang="en-US"/>
          </a:p>
        </p:txBody>
      </p:sp>
    </p:spTree>
    <p:extLst>
      <p:ext uri="{BB962C8B-B14F-4D97-AF65-F5344CB8AC3E}">
        <p14:creationId xmlns:p14="http://schemas.microsoft.com/office/powerpoint/2010/main" val="237794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40330" y="10223500"/>
            <a:ext cx="16322040" cy="243674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9442430" y="10223500"/>
            <a:ext cx="16322040" cy="243674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40B748-0FA4-4155-9214-141DBAF927EA}" type="datetimeFigureOut">
              <a:rPr lang="en-US" smtClean="0"/>
              <a:t>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9F890-E96D-4E7E-82F2-ED4A793D4A56}" type="slidenum">
              <a:rPr lang="en-US" smtClean="0"/>
              <a:t>‹#›</a:t>
            </a:fld>
            <a:endParaRPr lang="en-US"/>
          </a:p>
        </p:txBody>
      </p:sp>
    </p:spTree>
    <p:extLst>
      <p:ext uri="{BB962C8B-B14F-4D97-AF65-F5344CB8AC3E}">
        <p14:creationId xmlns:p14="http://schemas.microsoft.com/office/powerpoint/2010/main" val="109032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044708"/>
            <a:ext cx="33124140" cy="742315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645336" y="9414513"/>
            <a:ext cx="16247028"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4" name="Content Placeholder 3"/>
          <p:cNvSpPr>
            <a:spLocks noGrp="1"/>
          </p:cNvSpPr>
          <p:nvPr>
            <p:ph sz="half" idx="2"/>
          </p:nvPr>
        </p:nvSpPr>
        <p:spPr>
          <a:xfrm>
            <a:off x="2645336" y="14028420"/>
            <a:ext cx="16247028" cy="206336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9442432" y="9414513"/>
            <a:ext cx="16327042"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6" name="Content Placeholder 5"/>
          <p:cNvSpPr>
            <a:spLocks noGrp="1"/>
          </p:cNvSpPr>
          <p:nvPr>
            <p:ph sz="quarter" idx="4"/>
          </p:nvPr>
        </p:nvSpPr>
        <p:spPr>
          <a:xfrm>
            <a:off x="19442432" y="14028420"/>
            <a:ext cx="16327042" cy="206336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0B748-0FA4-4155-9214-141DBAF927EA}" type="datetimeFigureOut">
              <a:rPr lang="en-US" smtClean="0"/>
              <a:t>2/10/14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39F890-E96D-4E7E-82F2-ED4A793D4A56}" type="slidenum">
              <a:rPr lang="en-US" smtClean="0"/>
              <a:t>‹#›</a:t>
            </a:fld>
            <a:endParaRPr lang="en-US"/>
          </a:p>
        </p:txBody>
      </p:sp>
    </p:spTree>
    <p:extLst>
      <p:ext uri="{BB962C8B-B14F-4D97-AF65-F5344CB8AC3E}">
        <p14:creationId xmlns:p14="http://schemas.microsoft.com/office/powerpoint/2010/main" val="279641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40B748-0FA4-4155-9214-141DBAF927EA}" type="datetimeFigureOut">
              <a:rPr lang="en-US" smtClean="0"/>
              <a:t>2/10/14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39F890-E96D-4E7E-82F2-ED4A793D4A56}" type="slidenum">
              <a:rPr lang="en-US" smtClean="0"/>
              <a:t>‹#›</a:t>
            </a:fld>
            <a:endParaRPr lang="en-US"/>
          </a:p>
        </p:txBody>
      </p:sp>
    </p:spTree>
    <p:extLst>
      <p:ext uri="{BB962C8B-B14F-4D97-AF65-F5344CB8AC3E}">
        <p14:creationId xmlns:p14="http://schemas.microsoft.com/office/powerpoint/2010/main" val="283878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0B748-0FA4-4155-9214-141DBAF927EA}" type="datetimeFigureOut">
              <a:rPr lang="en-US" smtClean="0"/>
              <a:t>2/10/14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39F890-E96D-4E7E-82F2-ED4A793D4A56}" type="slidenum">
              <a:rPr lang="en-US" smtClean="0"/>
              <a:t>‹#›</a:t>
            </a:fld>
            <a:endParaRPr lang="en-US"/>
          </a:p>
        </p:txBody>
      </p:sp>
    </p:spTree>
    <p:extLst>
      <p:ext uri="{BB962C8B-B14F-4D97-AF65-F5344CB8AC3E}">
        <p14:creationId xmlns:p14="http://schemas.microsoft.com/office/powerpoint/2010/main" val="78869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smtClean="0"/>
              <a:t>Click to edit Master title style</a:t>
            </a:r>
            <a:endParaRPr lang="en-US" dirty="0"/>
          </a:p>
        </p:txBody>
      </p:sp>
      <p:sp>
        <p:nvSpPr>
          <p:cNvPr id="3" name="Content Placeholder 2"/>
          <p:cNvSpPr>
            <a:spLocks noGrp="1"/>
          </p:cNvSpPr>
          <p:nvPr>
            <p:ph idx="1"/>
          </p:nvPr>
        </p:nvSpPr>
        <p:spPr>
          <a:xfrm>
            <a:off x="16327042" y="5529588"/>
            <a:ext cx="19442430" cy="272923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0B748-0FA4-4155-9214-141DBAF927EA}" type="datetimeFigureOut">
              <a:rPr lang="en-US" smtClean="0"/>
              <a:t>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9F890-E96D-4E7E-82F2-ED4A793D4A56}" type="slidenum">
              <a:rPr lang="en-US" smtClean="0"/>
              <a:t>‹#›</a:t>
            </a:fld>
            <a:endParaRPr lang="en-US"/>
          </a:p>
        </p:txBody>
      </p:sp>
    </p:spTree>
    <p:extLst>
      <p:ext uri="{BB962C8B-B14F-4D97-AF65-F5344CB8AC3E}">
        <p14:creationId xmlns:p14="http://schemas.microsoft.com/office/powerpoint/2010/main" val="277990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6327042" y="5529588"/>
            <a:ext cx="19442430" cy="272923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smtClean="0"/>
              <a:t>Click icon to add picture</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0B748-0FA4-4155-9214-141DBAF927EA}" type="datetimeFigureOut">
              <a:rPr lang="en-US" smtClean="0"/>
              <a:t>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9F890-E96D-4E7E-82F2-ED4A793D4A56}" type="slidenum">
              <a:rPr lang="en-US" smtClean="0"/>
              <a:t>‹#›</a:t>
            </a:fld>
            <a:endParaRPr lang="en-US"/>
          </a:p>
        </p:txBody>
      </p:sp>
    </p:spTree>
    <p:extLst>
      <p:ext uri="{BB962C8B-B14F-4D97-AF65-F5344CB8AC3E}">
        <p14:creationId xmlns:p14="http://schemas.microsoft.com/office/powerpoint/2010/main" val="30612852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2044708"/>
            <a:ext cx="33124140" cy="742315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640330" y="10223500"/>
            <a:ext cx="33124140" cy="2436749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40330" y="35595568"/>
            <a:ext cx="8641080" cy="2044700"/>
          </a:xfrm>
          <a:prstGeom prst="rect">
            <a:avLst/>
          </a:prstGeom>
        </p:spPr>
        <p:txBody>
          <a:bodyPr vert="horz" lIns="91440" tIns="45720" rIns="91440" bIns="45720" rtlCol="0" anchor="ctr"/>
          <a:lstStyle>
            <a:lvl1pPr algn="l">
              <a:defRPr sz="5040">
                <a:solidFill>
                  <a:schemeClr val="tx1">
                    <a:tint val="75000"/>
                  </a:schemeClr>
                </a:solidFill>
              </a:defRPr>
            </a:lvl1pPr>
          </a:lstStyle>
          <a:p>
            <a:fld id="{E640B748-0FA4-4155-9214-141DBAF927EA}" type="datetimeFigureOut">
              <a:rPr lang="en-US" smtClean="0"/>
              <a:t>2/10/14</a:t>
            </a:fld>
            <a:endParaRPr lang="en-US"/>
          </a:p>
        </p:txBody>
      </p:sp>
      <p:sp>
        <p:nvSpPr>
          <p:cNvPr id="5" name="Footer Placeholder 4"/>
          <p:cNvSpPr>
            <a:spLocks noGrp="1"/>
          </p:cNvSpPr>
          <p:nvPr>
            <p:ph type="ftr" sz="quarter" idx="3"/>
          </p:nvPr>
        </p:nvSpPr>
        <p:spPr>
          <a:xfrm>
            <a:off x="12721590" y="35595568"/>
            <a:ext cx="12961620" cy="20447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35595568"/>
            <a:ext cx="8641080" cy="2044700"/>
          </a:xfrm>
          <a:prstGeom prst="rect">
            <a:avLst/>
          </a:prstGeom>
        </p:spPr>
        <p:txBody>
          <a:bodyPr vert="horz" lIns="91440" tIns="45720" rIns="91440" bIns="45720" rtlCol="0" anchor="ctr"/>
          <a:lstStyle>
            <a:lvl1pPr algn="r">
              <a:defRPr sz="5040">
                <a:solidFill>
                  <a:schemeClr val="tx1">
                    <a:tint val="75000"/>
                  </a:schemeClr>
                </a:solidFill>
              </a:defRPr>
            </a:lvl1pPr>
          </a:lstStyle>
          <a:p>
            <a:fld id="{0B39F890-E96D-4E7E-82F2-ED4A793D4A56}" type="slidenum">
              <a:rPr lang="en-US" smtClean="0"/>
              <a:t>‹#›</a:t>
            </a:fld>
            <a:endParaRPr lang="en-US"/>
          </a:p>
        </p:txBody>
      </p:sp>
    </p:spTree>
    <p:extLst>
      <p:ext uri="{BB962C8B-B14F-4D97-AF65-F5344CB8AC3E}">
        <p14:creationId xmlns:p14="http://schemas.microsoft.com/office/powerpoint/2010/main" val="11315739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cebook.com/COSEEGrOE" TargetMode="External"/><Relationship Id="rId4" Type="http://schemas.openxmlformats.org/officeDocument/2006/relationships/chart" Target="../charts/chart1.xml"/><Relationship Id="rId5" Type="http://schemas.openxmlformats.org/officeDocument/2006/relationships/chart" Target="../charts/chart2.xml"/><Relationship Id="rId6" Type="http://schemas.openxmlformats.org/officeDocument/2006/relationships/image" Target="../media/image2.png"/><Relationship Id="rId7" Type="http://schemas.openxmlformats.org/officeDocument/2006/relationships/chart" Target="../charts/chart3.xml"/><Relationship Id="rId8" Type="http://schemas.openxmlformats.org/officeDocument/2006/relationships/image" Target="../media/image3.png"/><Relationship Id="rId9" Type="http://schemas.openxmlformats.org/officeDocument/2006/relationships/image" Target="../media/image4.jpeg"/><Relationship Id="rId10"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91200" y="517596"/>
            <a:ext cx="28424452" cy="2246769"/>
          </a:xfrm>
          <a:prstGeom prst="rect">
            <a:avLst/>
          </a:prstGeom>
          <a:noFill/>
        </p:spPr>
        <p:txBody>
          <a:bodyPr wrap="square" rtlCol="0">
            <a:spAutoFit/>
          </a:bodyPr>
          <a:lstStyle/>
          <a:p>
            <a:pPr algn="ctr"/>
            <a:r>
              <a:rPr lang="en-US" sz="7000" b="1" dirty="0"/>
              <a:t>THE </a:t>
            </a:r>
            <a:r>
              <a:rPr lang="en-US" sz="7000" b="1" u="sng" dirty="0"/>
              <a:t>GR</a:t>
            </a:r>
            <a:r>
              <a:rPr lang="en-US" sz="7000" b="1" dirty="0"/>
              <a:t>ADUATE STUDENTS FOR </a:t>
            </a:r>
            <a:r>
              <a:rPr lang="en-US" sz="7000" b="1" u="sng" dirty="0"/>
              <a:t>O</a:t>
            </a:r>
            <a:r>
              <a:rPr lang="en-US" sz="7000" b="1" dirty="0"/>
              <a:t>CEAN </a:t>
            </a:r>
            <a:r>
              <a:rPr lang="en-US" sz="7000" b="1" u="sng" dirty="0"/>
              <a:t>E</a:t>
            </a:r>
            <a:r>
              <a:rPr lang="en-US" sz="7000" b="1" dirty="0"/>
              <a:t>DUCATION (GROE) FACEBOOK PAGE: </a:t>
            </a:r>
            <a:r>
              <a:rPr lang="en-US" sz="7000" b="1" dirty="0" smtClean="0"/>
              <a:t> USING </a:t>
            </a:r>
            <a:r>
              <a:rPr lang="en-US" sz="7000" b="1" dirty="0"/>
              <a:t>SOCIAL MEDIA TO CREATE A BROADER IMPACTS COMMUNITY</a:t>
            </a:r>
          </a:p>
        </p:txBody>
      </p:sp>
      <p:sp>
        <p:nvSpPr>
          <p:cNvPr id="6" name="TextBox 5"/>
          <p:cNvSpPr txBox="1"/>
          <p:nvPr/>
        </p:nvSpPr>
        <p:spPr>
          <a:xfrm>
            <a:off x="10378717" y="2915394"/>
            <a:ext cx="18123613" cy="2554545"/>
          </a:xfrm>
          <a:prstGeom prst="rect">
            <a:avLst/>
          </a:prstGeom>
          <a:noFill/>
        </p:spPr>
        <p:txBody>
          <a:bodyPr wrap="square" rtlCol="0">
            <a:spAutoFit/>
          </a:bodyPr>
          <a:lstStyle/>
          <a:p>
            <a:pPr algn="ctr"/>
            <a:r>
              <a:rPr lang="en-US" sz="4000" b="1" dirty="0" smtClean="0"/>
              <a:t>Hayley N</a:t>
            </a:r>
            <a:r>
              <a:rPr lang="en-US" sz="4000" b="1" dirty="0"/>
              <a:t>. </a:t>
            </a:r>
            <a:r>
              <a:rPr lang="en-US" sz="4000" b="1" dirty="0" smtClean="0"/>
              <a:t>Schiebel</a:t>
            </a:r>
            <a:r>
              <a:rPr lang="en-US" sz="4000" b="1" baseline="30000" dirty="0" smtClean="0"/>
              <a:t>1</a:t>
            </a:r>
            <a:r>
              <a:rPr lang="en-US" sz="4000" b="1" dirty="0" smtClean="0"/>
              <a:t>, Robert F</a:t>
            </a:r>
            <a:r>
              <a:rPr lang="en-US" sz="4000" b="1" dirty="0"/>
              <a:t>. </a:t>
            </a:r>
            <a:r>
              <a:rPr lang="en-US" sz="4000" b="1" dirty="0" smtClean="0"/>
              <a:t>Chen</a:t>
            </a:r>
            <a:r>
              <a:rPr lang="en-US" sz="4000" b="1" baseline="30000" dirty="0" smtClean="0"/>
              <a:t>1</a:t>
            </a:r>
            <a:r>
              <a:rPr lang="en-US" sz="4000" b="1" dirty="0" smtClean="0"/>
              <a:t> and Catherine Cramer</a:t>
            </a:r>
            <a:r>
              <a:rPr lang="en-US" sz="4000" b="1" baseline="30000" dirty="0" smtClean="0"/>
              <a:t>2</a:t>
            </a:r>
          </a:p>
          <a:p>
            <a:pPr algn="ctr"/>
            <a:r>
              <a:rPr lang="en-US" sz="4000" b="1" baseline="30000" dirty="0" smtClean="0"/>
              <a:t>1</a:t>
            </a:r>
            <a:r>
              <a:rPr lang="en-US" sz="4000" b="1" dirty="0" smtClean="0"/>
              <a:t>School For the Environment, University of Massachusetts, Boston</a:t>
            </a:r>
          </a:p>
          <a:p>
            <a:pPr algn="ctr"/>
            <a:r>
              <a:rPr lang="en-US" sz="4000" b="1" baseline="30000" dirty="0" smtClean="0"/>
              <a:t>2</a:t>
            </a:r>
            <a:r>
              <a:rPr lang="en-US" sz="4000" b="1" dirty="0" smtClean="0"/>
              <a:t>New York Hall of Science</a:t>
            </a:r>
          </a:p>
          <a:p>
            <a:pPr algn="ctr"/>
            <a:r>
              <a:rPr lang="en-US" sz="4000" b="1" dirty="0" smtClean="0"/>
              <a:t>hayleyschiebel@gmail.com</a:t>
            </a:r>
            <a:endParaRPr lang="en-US" sz="3775" dirty="0"/>
          </a:p>
        </p:txBody>
      </p:sp>
      <p:sp>
        <p:nvSpPr>
          <p:cNvPr id="8" name="TextBox 7"/>
          <p:cNvSpPr txBox="1"/>
          <p:nvPr/>
        </p:nvSpPr>
        <p:spPr>
          <a:xfrm>
            <a:off x="26565976" y="32773652"/>
            <a:ext cx="11074400" cy="4616648"/>
          </a:xfrm>
          <a:prstGeom prst="rect">
            <a:avLst/>
          </a:prstGeom>
          <a:solidFill>
            <a:schemeClr val="accent6">
              <a:lumMod val="40000"/>
              <a:lumOff val="60000"/>
            </a:schemeClr>
          </a:solidFill>
          <a:ln w="19050">
            <a:solidFill>
              <a:schemeClr val="tx1"/>
            </a:solidFill>
          </a:ln>
        </p:spPr>
        <p:txBody>
          <a:bodyPr wrap="square" lIns="457200" tIns="457200" rIns="457200" bIns="457200" rtlCol="0">
            <a:spAutoFit/>
          </a:bodyPr>
          <a:lstStyle/>
          <a:p>
            <a:pPr algn="ctr"/>
            <a:r>
              <a:rPr lang="en-US" sz="3600" b="1" dirty="0"/>
              <a:t>FUTURE OF </a:t>
            </a:r>
            <a:r>
              <a:rPr lang="en-US" sz="3600" b="1" dirty="0" err="1" smtClean="0"/>
              <a:t>GrOE</a:t>
            </a:r>
            <a:endParaRPr lang="en-US" sz="3600" b="1" dirty="0" smtClean="0"/>
          </a:p>
          <a:p>
            <a:pPr algn="ctr"/>
            <a:endParaRPr lang="en-US" sz="3600" b="1" dirty="0"/>
          </a:p>
          <a:p>
            <a:pPr marL="539382" indent="-539382" algn="just">
              <a:buFont typeface="Arial" panose="020B0604020202020204" pitchFamily="34" charset="0"/>
              <a:buChar char="•"/>
            </a:pPr>
            <a:r>
              <a:rPr lang="en-US" sz="2800" dirty="0" smtClean="0"/>
              <a:t>Twitter account starting </a:t>
            </a:r>
            <a:r>
              <a:rPr lang="en-US" sz="2800" dirty="0"/>
              <a:t>soon</a:t>
            </a:r>
            <a:r>
              <a:rPr lang="en-US" sz="2800" dirty="0" smtClean="0"/>
              <a:t>.</a:t>
            </a:r>
          </a:p>
          <a:p>
            <a:pPr marL="539382" indent="-539382" algn="just">
              <a:buFont typeface="Arial" panose="020B0604020202020204" pitchFamily="34" charset="0"/>
              <a:buChar char="•"/>
            </a:pPr>
            <a:r>
              <a:rPr lang="en-US" sz="2800" dirty="0" smtClean="0"/>
              <a:t>Spreading </a:t>
            </a:r>
            <a:r>
              <a:rPr lang="en-US" sz="2800" dirty="0" err="1" smtClean="0"/>
              <a:t>GrOE</a:t>
            </a:r>
            <a:r>
              <a:rPr lang="en-US" sz="2800" dirty="0" smtClean="0"/>
              <a:t> through existing networks.</a:t>
            </a:r>
            <a:endParaRPr lang="en-US" sz="2800" dirty="0"/>
          </a:p>
          <a:p>
            <a:pPr marL="539382" indent="-539382" algn="just">
              <a:buFont typeface="Arial" panose="020B0604020202020204" pitchFamily="34" charset="0"/>
              <a:buChar char="•"/>
            </a:pPr>
            <a:r>
              <a:rPr lang="en-US" sz="2800" dirty="0" smtClean="0"/>
              <a:t>Contests: Video submissions, photos of fieldwork, lab notebook pages. Requesting action for prizes from students.  </a:t>
            </a:r>
          </a:p>
          <a:p>
            <a:pPr marL="539382" indent="-539382" algn="just">
              <a:buFont typeface="Arial" panose="020B0604020202020204" pitchFamily="34" charset="0"/>
              <a:buChar char="•"/>
            </a:pPr>
            <a:r>
              <a:rPr lang="en-US" sz="2800" dirty="0" smtClean="0"/>
              <a:t>Sustainability: </a:t>
            </a:r>
            <a:r>
              <a:rPr lang="en-US" sz="2800" dirty="0" err="1" smtClean="0"/>
              <a:t>GrOE</a:t>
            </a:r>
            <a:r>
              <a:rPr lang="en-US" sz="2800" dirty="0" smtClean="0"/>
              <a:t> will be maintained by students for students, so will continue after funding has ended.  </a:t>
            </a:r>
            <a:endParaRPr lang="en-US" sz="2800" dirty="0"/>
          </a:p>
        </p:txBody>
      </p:sp>
      <p:pic>
        <p:nvPicPr>
          <p:cNvPr id="1032" name="Picture 8" descr="http://wp.streetwise.co/wp-content/uploads/2011/11/um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7238" y="817557"/>
            <a:ext cx="2339131" cy="2716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5712" y="4506817"/>
            <a:ext cx="11074400" cy="10279737"/>
          </a:xfrm>
          <a:prstGeom prst="rect">
            <a:avLst/>
          </a:prstGeom>
          <a:solidFill>
            <a:schemeClr val="accent1">
              <a:lumMod val="60000"/>
              <a:lumOff val="40000"/>
            </a:schemeClr>
          </a:solidFill>
          <a:ln w="19050">
            <a:solidFill>
              <a:schemeClr val="tx1"/>
            </a:solidFill>
          </a:ln>
        </p:spPr>
        <p:txBody>
          <a:bodyPr wrap="square" lIns="457200" tIns="457200" rIns="457200" bIns="457200">
            <a:spAutoFit/>
          </a:bodyPr>
          <a:lstStyle/>
          <a:p>
            <a:pPr lvl="0" algn="ctr"/>
            <a:r>
              <a:rPr lang="en-US" sz="3600" b="1" dirty="0" smtClean="0"/>
              <a:t>COSEE: BROADENING IMPACTS</a:t>
            </a:r>
          </a:p>
          <a:p>
            <a:pPr marL="539496" lvl="0" algn="ctr">
              <a:spcBef>
                <a:spcPts val="600"/>
              </a:spcBef>
              <a:spcAft>
                <a:spcPts val="1200"/>
              </a:spcAft>
            </a:pPr>
            <a:endParaRPr lang="en-US" sz="3600" b="1" dirty="0"/>
          </a:p>
          <a:p>
            <a:pPr marL="539496" indent="-539496" algn="just">
              <a:spcBef>
                <a:spcPts val="600"/>
              </a:spcBef>
              <a:spcAft>
                <a:spcPts val="600"/>
              </a:spcAft>
              <a:buFont typeface="Arial"/>
              <a:buChar char="•"/>
            </a:pPr>
            <a:r>
              <a:rPr lang="en-US" sz="2800" dirty="0"/>
              <a:t>COSEE Mission: </a:t>
            </a:r>
            <a:r>
              <a:rPr lang="en-US" sz="2800" dirty="0" smtClean="0"/>
              <a:t>“Scientists </a:t>
            </a:r>
            <a:r>
              <a:rPr lang="en-US" sz="2800" dirty="0"/>
              <a:t>and educators working together to advance ocean discovery and make known the vital role of the ocean in our </a:t>
            </a:r>
            <a:r>
              <a:rPr lang="en-US" sz="2800" dirty="0" smtClean="0"/>
              <a:t>lives”.</a:t>
            </a:r>
            <a:endParaRPr lang="en-US" sz="2800" dirty="0"/>
          </a:p>
          <a:p>
            <a:pPr marL="539496" indent="-539496" algn="just">
              <a:spcBef>
                <a:spcPts val="600"/>
              </a:spcBef>
              <a:spcAft>
                <a:spcPts val="600"/>
              </a:spcAft>
              <a:buFont typeface="Arial"/>
              <a:buChar char="•"/>
            </a:pPr>
            <a:r>
              <a:rPr lang="en-US" sz="2800" dirty="0" smtClean="0"/>
              <a:t>COSEE National Network: Composed of 15 Centers, nearly 100 Universities, nearly 100 Informal Science Centers, 100s of ocean scientists, 1000s of educators, 10s of school districts, and a National Coordinating Office.</a:t>
            </a:r>
            <a:endParaRPr lang="en-US" sz="2800" dirty="0"/>
          </a:p>
          <a:p>
            <a:pPr marL="539496" indent="-539496" algn="just">
              <a:spcBef>
                <a:spcPts val="600"/>
              </a:spcBef>
              <a:spcAft>
                <a:spcPts val="600"/>
              </a:spcAft>
              <a:buFont typeface="Arial"/>
              <a:buChar char="•"/>
            </a:pPr>
            <a:r>
              <a:rPr lang="en-US" sz="2800" dirty="0" smtClean="0"/>
              <a:t>NSF Criterion II: Broader Impacts of your research—educational activities, public outreach, scientists partnering with educators, developing activities, programs, exhibits, media, etc.  </a:t>
            </a:r>
            <a:endParaRPr lang="en-US" sz="2800" dirty="0"/>
          </a:p>
          <a:p>
            <a:pPr marL="539496" indent="-539496" algn="just">
              <a:spcBef>
                <a:spcPts val="600"/>
              </a:spcBef>
              <a:spcAft>
                <a:spcPts val="600"/>
              </a:spcAft>
              <a:buFont typeface="Arial"/>
              <a:buChar char="•"/>
            </a:pPr>
            <a:r>
              <a:rPr lang="en-US" sz="2800" dirty="0" smtClean="0"/>
              <a:t>Future </a:t>
            </a:r>
            <a:r>
              <a:rPr lang="en-US" sz="2800" dirty="0"/>
              <a:t>of COSEE: COSEE </a:t>
            </a:r>
            <a:r>
              <a:rPr lang="en-US" sz="2800" dirty="0" smtClean="0"/>
              <a:t>will continue as the Consortium </a:t>
            </a:r>
            <a:r>
              <a:rPr lang="en-US" sz="2800" dirty="0"/>
              <a:t>for Ocean Science Exploration and </a:t>
            </a:r>
            <a:r>
              <a:rPr lang="en-US" sz="2800" dirty="0" smtClean="0"/>
              <a:t>Engagement, </a:t>
            </a:r>
            <a:r>
              <a:rPr lang="en-US" sz="2800" dirty="0"/>
              <a:t>a national network of ocean scientists and </a:t>
            </a:r>
            <a:r>
              <a:rPr lang="en-US" sz="2800" dirty="0" smtClean="0"/>
              <a:t>educators that links </a:t>
            </a:r>
            <a:r>
              <a:rPr lang="en-US" sz="2800" dirty="0"/>
              <a:t>cutting-edge ocean science with the outreach and education needed to increase ocean literacy among diverse </a:t>
            </a:r>
            <a:r>
              <a:rPr lang="en-US" sz="2800" dirty="0" smtClean="0"/>
              <a:t>audiences.</a:t>
            </a:r>
            <a:endParaRPr lang="en-US" sz="2800" dirty="0"/>
          </a:p>
          <a:p>
            <a:pPr marL="539496" indent="-539496" algn="just">
              <a:spcBef>
                <a:spcPts val="600"/>
              </a:spcBef>
              <a:spcAft>
                <a:spcPts val="600"/>
              </a:spcAft>
              <a:buFont typeface="Arial"/>
              <a:buChar char="•"/>
            </a:pPr>
            <a:r>
              <a:rPr lang="en-US" sz="2800" dirty="0" smtClean="0"/>
              <a:t>Social Networking: How do we broaden the reach of COSEE to ensure opportunities for </a:t>
            </a:r>
            <a:r>
              <a:rPr lang="en-US" sz="2800" b="1" u="sng" dirty="0" smtClean="0"/>
              <a:t>all</a:t>
            </a:r>
            <a:r>
              <a:rPr lang="en-US" sz="2800" dirty="0" smtClean="0"/>
              <a:t> scientists?</a:t>
            </a:r>
            <a:endParaRPr lang="en-US" sz="2800" dirty="0"/>
          </a:p>
        </p:txBody>
      </p:sp>
      <p:sp>
        <p:nvSpPr>
          <p:cNvPr id="3" name="TextBox 2"/>
          <p:cNvSpPr txBox="1"/>
          <p:nvPr/>
        </p:nvSpPr>
        <p:spPr>
          <a:xfrm>
            <a:off x="615712" y="27618394"/>
            <a:ext cx="11074400" cy="9771906"/>
          </a:xfrm>
          <a:prstGeom prst="rect">
            <a:avLst/>
          </a:prstGeom>
          <a:solidFill>
            <a:schemeClr val="accent4">
              <a:lumMod val="40000"/>
              <a:lumOff val="60000"/>
            </a:schemeClr>
          </a:solidFill>
          <a:ln w="19050">
            <a:solidFill>
              <a:schemeClr val="tx1"/>
            </a:solidFill>
          </a:ln>
        </p:spPr>
        <p:txBody>
          <a:bodyPr wrap="square" lIns="457200" tIns="457200" rIns="457200" bIns="457200" rtlCol="0">
            <a:spAutoFit/>
          </a:bodyPr>
          <a:lstStyle/>
          <a:p>
            <a:pPr algn="ctr"/>
            <a:r>
              <a:rPr lang="en-US" sz="3600" b="1" u="sng" dirty="0" smtClean="0"/>
              <a:t>THE </a:t>
            </a:r>
            <a:r>
              <a:rPr lang="en-US" sz="3600" b="1" dirty="0" err="1" smtClean="0"/>
              <a:t>GrOE</a:t>
            </a:r>
            <a:r>
              <a:rPr lang="en-US" sz="3600" b="1" dirty="0"/>
              <a:t> </a:t>
            </a:r>
            <a:r>
              <a:rPr lang="en-US" sz="3600" b="1" dirty="0" smtClean="0"/>
              <a:t>FACEBOOK PAGE</a:t>
            </a:r>
          </a:p>
          <a:p>
            <a:pPr algn="ctr"/>
            <a:r>
              <a:rPr lang="en-US" sz="3600" dirty="0"/>
              <a:t> </a:t>
            </a:r>
            <a:r>
              <a:rPr lang="en-US" sz="3600" u="sng" dirty="0" smtClean="0">
                <a:hlinkClick r:id="rId3"/>
              </a:rPr>
              <a:t>https</a:t>
            </a:r>
            <a:r>
              <a:rPr lang="en-US" sz="3600" u="sng" dirty="0">
                <a:hlinkClick r:id="rId3"/>
              </a:rPr>
              <a:t>://</a:t>
            </a:r>
            <a:r>
              <a:rPr lang="en-US" sz="3600" u="sng" dirty="0" smtClean="0">
                <a:hlinkClick r:id="rId3"/>
              </a:rPr>
              <a:t>www.facebook.com/COSEEGrOE</a:t>
            </a:r>
            <a:endParaRPr lang="en-US" sz="3600" b="1" dirty="0" smtClean="0"/>
          </a:p>
          <a:p>
            <a:pPr algn="ctr">
              <a:spcBef>
                <a:spcPts val="600"/>
              </a:spcBef>
              <a:spcAft>
                <a:spcPts val="600"/>
              </a:spcAft>
            </a:pPr>
            <a:endParaRPr lang="en-US" sz="3600" b="1" dirty="0"/>
          </a:p>
          <a:p>
            <a:pPr marL="539382" indent="-539382" algn="just">
              <a:spcBef>
                <a:spcPts val="600"/>
              </a:spcBef>
              <a:spcAft>
                <a:spcPts val="600"/>
              </a:spcAft>
              <a:buFont typeface="Arial" panose="020B0604020202020204" pitchFamily="34" charset="0"/>
              <a:buChar char="•"/>
            </a:pPr>
            <a:r>
              <a:rPr lang="en-US" sz="2800" dirty="0" smtClean="0"/>
              <a:t>COSEE OCEAN </a:t>
            </a:r>
            <a:r>
              <a:rPr lang="en-US" sz="2800" dirty="0"/>
              <a:t>believes </a:t>
            </a:r>
            <a:r>
              <a:rPr lang="en-US" sz="2800" dirty="0" smtClean="0"/>
              <a:t>graduate students </a:t>
            </a:r>
            <a:r>
              <a:rPr lang="en-US" sz="2800" dirty="0"/>
              <a:t>represent the future of ocean science on a national level, yet graduate students are isolated under the guidance of a single </a:t>
            </a:r>
            <a:r>
              <a:rPr lang="en-US" sz="2800" dirty="0" smtClean="0"/>
              <a:t>advisor within a program within a university. </a:t>
            </a:r>
          </a:p>
          <a:p>
            <a:pPr marL="539382" indent="-539382" algn="just">
              <a:spcBef>
                <a:spcPts val="600"/>
              </a:spcBef>
              <a:spcAft>
                <a:spcPts val="600"/>
              </a:spcAft>
              <a:buFont typeface="Arial" panose="020B0604020202020204" pitchFamily="34" charset="0"/>
              <a:buChar char="•"/>
            </a:pPr>
            <a:r>
              <a:rPr lang="en-US" sz="2800" dirty="0" smtClean="0"/>
              <a:t>Not all advisors or programs or universities are connected with COSEE and its resources.</a:t>
            </a:r>
          </a:p>
          <a:p>
            <a:pPr marL="539382" indent="-539382" algn="just">
              <a:spcBef>
                <a:spcPts val="600"/>
              </a:spcBef>
              <a:spcAft>
                <a:spcPts val="600"/>
              </a:spcAft>
              <a:buFont typeface="Arial" panose="020B0604020202020204" pitchFamily="34" charset="0"/>
              <a:buChar char="•"/>
            </a:pPr>
            <a:r>
              <a:rPr lang="en-US" sz="2800" dirty="0" smtClean="0"/>
              <a:t>Graduate students are interested in pursuing broader impacts of their research and are exploring many career paths. </a:t>
            </a:r>
          </a:p>
          <a:p>
            <a:pPr marL="539382" indent="-539382" algn="just">
              <a:spcBef>
                <a:spcPts val="600"/>
              </a:spcBef>
              <a:spcAft>
                <a:spcPts val="600"/>
              </a:spcAft>
              <a:buFont typeface="Arial" panose="020B0604020202020204" pitchFamily="34" charset="0"/>
              <a:buChar char="•"/>
            </a:pPr>
            <a:r>
              <a:rPr lang="en-US" sz="2800" dirty="0" smtClean="0"/>
              <a:t>Graduate students connect through Facebook. </a:t>
            </a:r>
            <a:endParaRPr lang="en-US" sz="2800" dirty="0"/>
          </a:p>
          <a:p>
            <a:pPr marL="539382" indent="-539382" algn="just">
              <a:spcBef>
                <a:spcPts val="600"/>
              </a:spcBef>
              <a:spcAft>
                <a:spcPts val="600"/>
              </a:spcAft>
              <a:buFont typeface="Arial" panose="020B0604020202020204" pitchFamily="34" charset="0"/>
              <a:buChar char="•"/>
            </a:pPr>
            <a:r>
              <a:rPr lang="en-US" sz="2800" dirty="0" smtClean="0"/>
              <a:t>The </a:t>
            </a:r>
            <a:r>
              <a:rPr lang="en-US" sz="2800" dirty="0" err="1" smtClean="0"/>
              <a:t>GrOE</a:t>
            </a:r>
            <a:r>
              <a:rPr lang="en-US" sz="2800" dirty="0" smtClean="0"/>
              <a:t> Facebook page was </a:t>
            </a:r>
            <a:r>
              <a:rPr lang="en-US" sz="2800" dirty="0"/>
              <a:t>launched in February, 2011 to create </a:t>
            </a:r>
            <a:r>
              <a:rPr lang="en-US" sz="2800" dirty="0" smtClean="0"/>
              <a:t>a forum </a:t>
            </a:r>
            <a:r>
              <a:rPr lang="en-US" sz="2800" dirty="0"/>
              <a:t>for graduate students interested in ocean </a:t>
            </a:r>
            <a:r>
              <a:rPr lang="en-US" sz="2800" dirty="0" smtClean="0"/>
              <a:t>education.</a:t>
            </a:r>
            <a:endParaRPr lang="en-US" sz="2800" dirty="0"/>
          </a:p>
          <a:p>
            <a:pPr marL="539382" indent="-539382" algn="just">
              <a:spcBef>
                <a:spcPts val="600"/>
              </a:spcBef>
              <a:spcAft>
                <a:spcPts val="600"/>
              </a:spcAft>
              <a:buFont typeface="Arial" panose="020B0604020202020204" pitchFamily="34" charset="0"/>
              <a:buChar char="•"/>
            </a:pPr>
            <a:r>
              <a:rPr lang="en-US" sz="2800" dirty="0" err="1" smtClean="0"/>
              <a:t>GrOE</a:t>
            </a:r>
            <a:r>
              <a:rPr lang="en-US" sz="2800" dirty="0" smtClean="0"/>
              <a:t> </a:t>
            </a:r>
            <a:r>
              <a:rPr lang="en-US" sz="2800" dirty="0"/>
              <a:t>provides information about </a:t>
            </a:r>
            <a:r>
              <a:rPr lang="en-US" sz="2800" dirty="0" smtClean="0"/>
              <a:t>ocean education opportunities </a:t>
            </a:r>
            <a:r>
              <a:rPr lang="en-US" sz="2800" dirty="0"/>
              <a:t>as well as surveys, caption </a:t>
            </a:r>
            <a:r>
              <a:rPr lang="en-US" sz="2800" dirty="0" smtClean="0"/>
              <a:t>contests, </a:t>
            </a:r>
            <a:r>
              <a:rPr lang="en-US" sz="2800" dirty="0"/>
              <a:t>and a communication tool.</a:t>
            </a:r>
          </a:p>
          <a:p>
            <a:pPr marL="539382" indent="-539382" algn="just">
              <a:spcBef>
                <a:spcPts val="600"/>
              </a:spcBef>
              <a:spcAft>
                <a:spcPts val="600"/>
              </a:spcAft>
              <a:buFont typeface="Arial" panose="020B0604020202020204" pitchFamily="34" charset="0"/>
              <a:buChar char="•"/>
            </a:pPr>
            <a:r>
              <a:rPr lang="en-US" sz="2800" dirty="0" smtClean="0"/>
              <a:t>As </a:t>
            </a:r>
            <a:r>
              <a:rPr lang="en-US" sz="2800" dirty="0"/>
              <a:t>of January, 2014, </a:t>
            </a:r>
            <a:r>
              <a:rPr lang="en-US" sz="2800" dirty="0" err="1"/>
              <a:t>GrOE</a:t>
            </a:r>
            <a:r>
              <a:rPr lang="en-US" sz="2800" dirty="0"/>
              <a:t> has over 4,000 users.</a:t>
            </a:r>
          </a:p>
        </p:txBody>
      </p:sp>
      <p:sp>
        <p:nvSpPr>
          <p:cNvPr id="18" name="TextBox 17"/>
          <p:cNvSpPr txBox="1"/>
          <p:nvPr/>
        </p:nvSpPr>
        <p:spPr>
          <a:xfrm>
            <a:off x="26646908" y="4506817"/>
            <a:ext cx="11074400" cy="10987623"/>
          </a:xfrm>
          <a:prstGeom prst="rect">
            <a:avLst/>
          </a:prstGeom>
          <a:solidFill>
            <a:srgbClr val="C7ADC3"/>
          </a:solidFill>
          <a:ln w="19050">
            <a:solidFill>
              <a:schemeClr val="tx1"/>
            </a:solidFill>
          </a:ln>
        </p:spPr>
        <p:txBody>
          <a:bodyPr wrap="square" lIns="457200" tIns="457200" rIns="457200" bIns="457200" rtlCol="0">
            <a:spAutoFit/>
          </a:bodyPr>
          <a:lstStyle/>
          <a:p>
            <a:pPr algn="ctr"/>
            <a:r>
              <a:rPr lang="en-US" sz="3600" b="1" dirty="0" smtClean="0"/>
              <a:t>ENGAGING USERS</a:t>
            </a:r>
          </a:p>
          <a:p>
            <a:pPr algn="ctr"/>
            <a:endParaRPr lang="en-US" sz="3600" b="1" dirty="0"/>
          </a:p>
          <a:p>
            <a:pPr marL="539382" indent="-539382" algn="just">
              <a:spcBef>
                <a:spcPts val="600"/>
              </a:spcBef>
              <a:spcAft>
                <a:spcPts val="600"/>
              </a:spcAft>
              <a:buFont typeface="Arial" panose="020B0604020202020204" pitchFamily="34" charset="0"/>
              <a:buChar char="•"/>
            </a:pPr>
            <a:r>
              <a:rPr lang="en-US" sz="2800" dirty="0"/>
              <a:t>Facebook Ads: First ad launched March 15, 2013 (exponential increase of users).</a:t>
            </a:r>
          </a:p>
          <a:p>
            <a:pPr marL="539382" indent="-539382" algn="just">
              <a:spcBef>
                <a:spcPts val="600"/>
              </a:spcBef>
              <a:spcAft>
                <a:spcPts val="600"/>
              </a:spcAft>
              <a:buFont typeface="Arial" panose="020B0604020202020204" pitchFamily="34" charset="0"/>
              <a:buChar char="•"/>
            </a:pPr>
            <a:r>
              <a:rPr lang="en-US" sz="2800" dirty="0"/>
              <a:t>Science Cafés:  </a:t>
            </a:r>
            <a:r>
              <a:rPr lang="en-US" sz="2800" dirty="0" smtClean="0"/>
              <a:t>Provide face-to-face interaction that can be continued online.  First one in Boston </a:t>
            </a:r>
            <a:r>
              <a:rPr lang="en-US" sz="2800" dirty="0"/>
              <a:t>in August, 2013 </a:t>
            </a:r>
            <a:r>
              <a:rPr lang="en-US" sz="2800" dirty="0" smtClean="0"/>
              <a:t>(20 graduate students); second in Wood’s Hole </a:t>
            </a:r>
            <a:r>
              <a:rPr lang="en-US" sz="2800" dirty="0"/>
              <a:t>in November, </a:t>
            </a:r>
            <a:r>
              <a:rPr lang="en-US" sz="2800" dirty="0" smtClean="0"/>
              <a:t>2013 (50 graduate students).</a:t>
            </a:r>
          </a:p>
          <a:p>
            <a:pPr marL="539382" indent="-539382" algn="just">
              <a:spcBef>
                <a:spcPts val="600"/>
              </a:spcBef>
              <a:spcAft>
                <a:spcPts val="600"/>
              </a:spcAft>
              <a:buFont typeface="Arial" panose="020B0604020202020204" pitchFamily="34" charset="0"/>
              <a:buChar char="•"/>
            </a:pPr>
            <a:r>
              <a:rPr lang="en-US" sz="2800" dirty="0" smtClean="0"/>
              <a:t>Engaging Networks: Sharing the page among professional, social, and academic networks  increases reach from a trusted source. High quality posts keeps users engaged.  </a:t>
            </a:r>
            <a:endParaRPr lang="en-US" sz="2800" dirty="0"/>
          </a:p>
          <a:p>
            <a:pPr marL="539382" indent="-539382" algn="just">
              <a:spcBef>
                <a:spcPts val="600"/>
              </a:spcBef>
              <a:spcAft>
                <a:spcPts val="600"/>
              </a:spcAft>
              <a:buFont typeface="Arial" panose="020B0604020202020204" pitchFamily="34" charset="0"/>
              <a:buChar char="•"/>
            </a:pPr>
            <a:r>
              <a:rPr lang="en-US" sz="2800" dirty="0" smtClean="0"/>
              <a:t>Facebook Ideas: Photo </a:t>
            </a:r>
            <a:r>
              <a:rPr lang="en-US" sz="2800" dirty="0"/>
              <a:t>posts get 39% more </a:t>
            </a:r>
            <a:r>
              <a:rPr lang="en-US" sz="2800" dirty="0" smtClean="0"/>
              <a:t>interaction. Shorter </a:t>
            </a:r>
            <a:r>
              <a:rPr lang="en-US" sz="2800" dirty="0"/>
              <a:t>posts get 23% more </a:t>
            </a:r>
            <a:r>
              <a:rPr lang="en-US" sz="2800" dirty="0" smtClean="0"/>
              <a:t>interaction. Using </a:t>
            </a:r>
            <a:r>
              <a:rPr lang="en-US" sz="2800" dirty="0"/>
              <a:t>emoticons increases comments by 33%. </a:t>
            </a:r>
            <a:r>
              <a:rPr lang="en-US" sz="2800" dirty="0">
                <a:sym typeface="Wingdings" panose="05000000000000000000" pitchFamily="2" charset="2"/>
              </a:rPr>
              <a:t></a:t>
            </a:r>
            <a:r>
              <a:rPr lang="en-US" sz="2800" dirty="0"/>
              <a:t> </a:t>
            </a:r>
            <a:r>
              <a:rPr lang="en-US" sz="2800" dirty="0">
                <a:sym typeface="Wingdings" panose="05000000000000000000" pitchFamily="2" charset="2"/>
              </a:rPr>
              <a:t></a:t>
            </a:r>
            <a:r>
              <a:rPr lang="en-US" sz="2800" dirty="0"/>
              <a:t> </a:t>
            </a:r>
            <a:r>
              <a:rPr lang="en-US" sz="2800" dirty="0" smtClean="0">
                <a:sym typeface="Wingdings" panose="05000000000000000000" pitchFamily="2" charset="2"/>
              </a:rPr>
              <a:t></a:t>
            </a:r>
            <a:r>
              <a:rPr lang="en-US" sz="2800" dirty="0">
                <a:sym typeface="Wingdings" panose="05000000000000000000" pitchFamily="2" charset="2"/>
              </a:rPr>
              <a:t> </a:t>
            </a:r>
            <a:r>
              <a:rPr lang="en-US" sz="2800" dirty="0" smtClean="0">
                <a:sym typeface="Wingdings" panose="05000000000000000000" pitchFamily="2" charset="2"/>
              </a:rPr>
              <a:t> </a:t>
            </a:r>
            <a:r>
              <a:rPr lang="en-US" sz="2800" dirty="0" smtClean="0"/>
              <a:t>Engagement </a:t>
            </a:r>
            <a:r>
              <a:rPr lang="en-US" sz="2800" dirty="0"/>
              <a:t>rates on Thursday and Friday are 18% </a:t>
            </a:r>
            <a:r>
              <a:rPr lang="en-US" sz="2800" dirty="0" smtClean="0"/>
              <a:t>higher. Question </a:t>
            </a:r>
            <a:r>
              <a:rPr lang="en-US" sz="2800" dirty="0"/>
              <a:t>posts get 100% more </a:t>
            </a:r>
            <a:r>
              <a:rPr lang="en-US" sz="2800" dirty="0" smtClean="0"/>
              <a:t>comments. 35</a:t>
            </a:r>
            <a:r>
              <a:rPr lang="en-US" sz="2800" dirty="0"/>
              <a:t>% of Facebook Fans like a page so they can participate in contests.</a:t>
            </a:r>
          </a:p>
          <a:p>
            <a:pPr marL="539382" indent="-539382" algn="just">
              <a:spcBef>
                <a:spcPts val="600"/>
              </a:spcBef>
              <a:spcAft>
                <a:spcPts val="600"/>
              </a:spcAft>
              <a:buFont typeface="Arial" panose="020B0604020202020204" pitchFamily="34" charset="0"/>
              <a:buChar char="•"/>
            </a:pPr>
            <a:r>
              <a:rPr lang="en-US" sz="2800" dirty="0" err="1" smtClean="0"/>
              <a:t>GrOE</a:t>
            </a:r>
            <a:r>
              <a:rPr lang="en-US" sz="2800" dirty="0" smtClean="0"/>
              <a:t> </a:t>
            </a:r>
            <a:r>
              <a:rPr lang="en-US" sz="2800" dirty="0"/>
              <a:t>has </a:t>
            </a:r>
            <a:r>
              <a:rPr lang="en-US" sz="2800" dirty="0" smtClean="0"/>
              <a:t>steadily increased the number of users who post, but has not yet established a highly interactive professional learning community.</a:t>
            </a:r>
          </a:p>
          <a:p>
            <a:pPr marL="539382" indent="-539382" algn="just">
              <a:buFont typeface="Arial" panose="020B0604020202020204" pitchFamily="34" charset="0"/>
              <a:buChar char="•"/>
            </a:pPr>
            <a:endParaRPr lang="en-US" sz="2800" dirty="0"/>
          </a:p>
        </p:txBody>
      </p:sp>
      <p:grpSp>
        <p:nvGrpSpPr>
          <p:cNvPr id="25" name="Group 24"/>
          <p:cNvGrpSpPr/>
          <p:nvPr/>
        </p:nvGrpSpPr>
        <p:grpSpPr>
          <a:xfrm>
            <a:off x="484119" y="15915315"/>
            <a:ext cx="11205993" cy="6046488"/>
            <a:chOff x="16029646" y="27713670"/>
            <a:chExt cx="8887753" cy="3834511"/>
          </a:xfrm>
        </p:grpSpPr>
        <p:grpSp>
          <p:nvGrpSpPr>
            <p:cNvPr id="19" name="Group 18"/>
            <p:cNvGrpSpPr/>
            <p:nvPr/>
          </p:nvGrpSpPr>
          <p:grpSpPr>
            <a:xfrm>
              <a:off x="16029646" y="27713670"/>
              <a:ext cx="8887753" cy="3261630"/>
              <a:chOff x="16029646" y="27713670"/>
              <a:chExt cx="8887753" cy="3261630"/>
            </a:xfrm>
          </p:grpSpPr>
          <p:graphicFrame>
            <p:nvGraphicFramePr>
              <p:cNvPr id="15" name="Chart 14"/>
              <p:cNvGraphicFramePr>
                <a:graphicFrameLocks/>
              </p:cNvGraphicFramePr>
              <p:nvPr>
                <p:extLst>
                  <p:ext uri="{D42A27DB-BD31-4B8C-83A1-F6EECF244321}">
                    <p14:modId xmlns:p14="http://schemas.microsoft.com/office/powerpoint/2010/main" val="2934755200"/>
                  </p:ext>
                </p:extLst>
              </p:nvPr>
            </p:nvGraphicFramePr>
            <p:xfrm>
              <a:off x="16029646" y="27713671"/>
              <a:ext cx="4230029" cy="32102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2817997550"/>
                  </p:ext>
                </p:extLst>
              </p:nvPr>
            </p:nvGraphicFramePr>
            <p:xfrm>
              <a:off x="20259674" y="27713670"/>
              <a:ext cx="4657725" cy="3261630"/>
            </p:xfrm>
            <a:graphic>
              <a:graphicData uri="http://schemas.openxmlformats.org/drawingml/2006/chart">
                <c:chart xmlns:c="http://schemas.openxmlformats.org/drawingml/2006/chart" xmlns:r="http://schemas.openxmlformats.org/officeDocument/2006/relationships" r:id="rId5"/>
              </a:graphicData>
            </a:graphic>
          </p:graphicFrame>
        </p:grpSp>
        <p:sp>
          <p:nvSpPr>
            <p:cNvPr id="22" name="TextBox 21"/>
            <p:cNvSpPr txBox="1"/>
            <p:nvPr/>
          </p:nvSpPr>
          <p:spPr>
            <a:xfrm>
              <a:off x="17278441" y="31297761"/>
              <a:ext cx="6202849" cy="250420"/>
            </a:xfrm>
            <a:prstGeom prst="rect">
              <a:avLst/>
            </a:prstGeom>
            <a:noFill/>
            <a:ln>
              <a:solidFill>
                <a:schemeClr val="tx1"/>
              </a:solidFill>
            </a:ln>
          </p:spPr>
          <p:txBody>
            <a:bodyPr wrap="none" rtlCol="0">
              <a:spAutoFit/>
            </a:bodyPr>
            <a:lstStyle/>
            <a:p>
              <a:pPr algn="ctr"/>
              <a:r>
                <a:rPr lang="en-US" sz="2831" dirty="0"/>
                <a:t>*These pie charts are generated from 2013 NSF data.</a:t>
              </a:r>
            </a:p>
          </p:txBody>
        </p:sp>
      </p:grpSp>
      <p:pic>
        <p:nvPicPr>
          <p:cNvPr id="30" name="Picture 29"/>
          <p:cNvPicPr>
            <a:picLocks noChangeAspect="1"/>
          </p:cNvPicPr>
          <p:nvPr/>
        </p:nvPicPr>
        <p:blipFill rotWithShape="1">
          <a:blip r:embed="rId6"/>
          <a:srcRect l="20904" t="43051" r="24718" b="12655"/>
          <a:stretch/>
        </p:blipFill>
        <p:spPr>
          <a:xfrm>
            <a:off x="12377073" y="15494440"/>
            <a:ext cx="13525076" cy="5784655"/>
          </a:xfrm>
          <a:prstGeom prst="rect">
            <a:avLst/>
          </a:prstGeom>
        </p:spPr>
      </p:pic>
      <p:graphicFrame>
        <p:nvGraphicFramePr>
          <p:cNvPr id="32" name="Chart 31"/>
          <p:cNvGraphicFramePr>
            <a:graphicFrameLocks noGrp="1"/>
          </p:cNvGraphicFramePr>
          <p:nvPr>
            <p:extLst>
              <p:ext uri="{D42A27DB-BD31-4B8C-83A1-F6EECF244321}">
                <p14:modId xmlns:p14="http://schemas.microsoft.com/office/powerpoint/2010/main" val="3840652583"/>
              </p:ext>
            </p:extLst>
          </p:nvPr>
        </p:nvGraphicFramePr>
        <p:xfrm>
          <a:off x="12377073" y="21625407"/>
          <a:ext cx="12589907" cy="8501708"/>
        </p:xfrm>
        <a:graphic>
          <a:graphicData uri="http://schemas.openxmlformats.org/drawingml/2006/chart">
            <c:chart xmlns:c="http://schemas.openxmlformats.org/drawingml/2006/chart" xmlns:r="http://schemas.openxmlformats.org/officeDocument/2006/relationships" r:id="rId7"/>
          </a:graphicData>
        </a:graphic>
      </p:graphicFrame>
      <p:sp>
        <p:nvSpPr>
          <p:cNvPr id="26" name="TextBox 25"/>
          <p:cNvSpPr txBox="1"/>
          <p:nvPr/>
        </p:nvSpPr>
        <p:spPr>
          <a:xfrm>
            <a:off x="13860718" y="30784957"/>
            <a:ext cx="10534651" cy="1384995"/>
          </a:xfrm>
          <a:prstGeom prst="rect">
            <a:avLst/>
          </a:prstGeom>
          <a:noFill/>
          <a:ln>
            <a:solidFill>
              <a:schemeClr val="tx1"/>
            </a:solidFill>
          </a:ln>
        </p:spPr>
        <p:txBody>
          <a:bodyPr wrap="square" rtlCol="0">
            <a:spAutoFit/>
          </a:bodyPr>
          <a:lstStyle/>
          <a:p>
            <a:pPr algn="just"/>
            <a:r>
              <a:rPr lang="en-US" sz="2800" dirty="0"/>
              <a:t>The </a:t>
            </a:r>
            <a:r>
              <a:rPr lang="en-US" sz="2800" dirty="0" smtClean="0"/>
              <a:t>above </a:t>
            </a:r>
            <a:r>
              <a:rPr lang="en-US" sz="2800" dirty="0"/>
              <a:t>chart </a:t>
            </a:r>
            <a:r>
              <a:rPr lang="en-US" sz="2800" dirty="0" smtClean="0"/>
              <a:t>is </a:t>
            </a:r>
            <a:r>
              <a:rPr lang="en-US" sz="2800" dirty="0"/>
              <a:t>from exported data </a:t>
            </a:r>
            <a:r>
              <a:rPr lang="en-US" sz="2800" dirty="0" smtClean="0"/>
              <a:t>from </a:t>
            </a:r>
            <a:r>
              <a:rPr lang="en-US" sz="2800" dirty="0"/>
              <a:t>the </a:t>
            </a:r>
            <a:r>
              <a:rPr lang="en-US" sz="2800" dirty="0" err="1"/>
              <a:t>GrOE</a:t>
            </a:r>
            <a:r>
              <a:rPr lang="en-US" sz="2800" dirty="0"/>
              <a:t> Facebook page.  Daily Users </a:t>
            </a:r>
            <a:r>
              <a:rPr lang="en-US" sz="2800" dirty="0" smtClean="0"/>
              <a:t>indicates </a:t>
            </a:r>
            <a:r>
              <a:rPr lang="en-US" sz="2800" dirty="0"/>
              <a:t>the number of people who “like” the page and follow </a:t>
            </a:r>
            <a:r>
              <a:rPr lang="en-US" sz="2800" dirty="0" err="1"/>
              <a:t>GrOE</a:t>
            </a:r>
            <a:r>
              <a:rPr lang="en-US" sz="2800" dirty="0"/>
              <a:t>. </a:t>
            </a:r>
          </a:p>
        </p:txBody>
      </p:sp>
      <p:pic>
        <p:nvPicPr>
          <p:cNvPr id="24" name="Picture 23" descr="Screen Shot 2014-01-26 at 9.10.20 AM.png"/>
          <p:cNvPicPr>
            <a:picLocks noChangeAspect="1"/>
          </p:cNvPicPr>
          <p:nvPr/>
        </p:nvPicPr>
        <p:blipFill rotWithShape="1">
          <a:blip r:embed="rId8">
            <a:extLst>
              <a:ext uri="{28A0092B-C50C-407E-A947-70E740481C1C}">
                <a14:useLocalDpi xmlns:a14="http://schemas.microsoft.com/office/drawing/2010/main" val="0"/>
              </a:ext>
            </a:extLst>
          </a:blip>
          <a:srcRect l="6354" t="24314" r="30563" b="11278"/>
          <a:stretch/>
        </p:blipFill>
        <p:spPr>
          <a:xfrm>
            <a:off x="12353939" y="6699324"/>
            <a:ext cx="13548210" cy="7777009"/>
          </a:xfrm>
          <a:prstGeom prst="rect">
            <a:avLst/>
          </a:prstGeom>
        </p:spPr>
      </p:pic>
      <p:sp>
        <p:nvSpPr>
          <p:cNvPr id="21" name="TextBox 20"/>
          <p:cNvSpPr txBox="1"/>
          <p:nvPr/>
        </p:nvSpPr>
        <p:spPr>
          <a:xfrm>
            <a:off x="26646908" y="27618394"/>
            <a:ext cx="11074400" cy="4185761"/>
          </a:xfrm>
          <a:prstGeom prst="rect">
            <a:avLst/>
          </a:prstGeom>
          <a:solidFill>
            <a:schemeClr val="accent1">
              <a:lumMod val="20000"/>
              <a:lumOff val="80000"/>
            </a:schemeClr>
          </a:solidFill>
          <a:ln w="19050">
            <a:solidFill>
              <a:schemeClr val="tx1"/>
            </a:solidFill>
          </a:ln>
        </p:spPr>
        <p:txBody>
          <a:bodyPr wrap="square" lIns="457200" tIns="457200" rIns="457200" bIns="457200" rtlCol="0">
            <a:spAutoFit/>
          </a:bodyPr>
          <a:lstStyle/>
          <a:p>
            <a:pPr algn="ctr"/>
            <a:r>
              <a:rPr lang="en-US" sz="3600" b="1" dirty="0" smtClean="0"/>
              <a:t>LESSONS LEARNED</a:t>
            </a:r>
          </a:p>
          <a:p>
            <a:pPr algn="ctr"/>
            <a:endParaRPr lang="en-US" sz="3600" b="1" dirty="0"/>
          </a:p>
          <a:p>
            <a:pPr marL="539382" indent="-539382" algn="just">
              <a:buFont typeface="Arial" panose="020B0604020202020204" pitchFamily="34" charset="0"/>
              <a:buChar char="•"/>
            </a:pPr>
            <a:r>
              <a:rPr lang="en-US" sz="2800" dirty="0" smtClean="0"/>
              <a:t>Facebook Ads greatly increase “Likes”.</a:t>
            </a:r>
            <a:endParaRPr lang="en-US" sz="2800" dirty="0"/>
          </a:p>
          <a:p>
            <a:pPr marL="539382" indent="-539382" algn="just">
              <a:buFont typeface="Arial" panose="020B0604020202020204" pitchFamily="34" charset="0"/>
              <a:buChar char="•"/>
            </a:pPr>
            <a:r>
              <a:rPr lang="en-US" sz="2800" dirty="0" smtClean="0"/>
              <a:t>Multiple active “nodes” (people with different networks) increases page activity.  </a:t>
            </a:r>
          </a:p>
          <a:p>
            <a:pPr marL="539382" indent="-539382" algn="just">
              <a:buFont typeface="Arial" panose="020B0604020202020204" pitchFamily="34" charset="0"/>
              <a:buChar char="•"/>
            </a:pPr>
            <a:r>
              <a:rPr lang="en-US" sz="2800" dirty="0" smtClean="0"/>
              <a:t>Social media is useful to continue communication for existing networks and to greatly increase the pool of passive watchers.  </a:t>
            </a:r>
            <a:endParaRPr lang="en-US" sz="2800" dirty="0"/>
          </a:p>
        </p:txBody>
      </p:sp>
      <p:pic>
        <p:nvPicPr>
          <p:cNvPr id="27" name="Picture 2" descr="http://www.cosee.net/images/coseenet/Tampa_OSS_Poster_Final_copy2.jpg"/>
          <p:cNvPicPr>
            <a:picLocks noChangeAspect="1" noChangeArrowheads="1"/>
          </p:cNvPicPr>
          <p:nvPr/>
        </p:nvPicPr>
        <p:blipFill rotWithShape="1">
          <a:blip r:embed="rId9">
            <a:extLst>
              <a:ext uri="{28A0092B-C50C-407E-A947-70E740481C1C}">
                <a14:useLocalDpi xmlns:a14="http://schemas.microsoft.com/office/drawing/2010/main" val="0"/>
              </a:ext>
            </a:extLst>
          </a:blip>
          <a:srcRect l="4636" t="2275" r="78784" b="90655"/>
          <a:stretch/>
        </p:blipFill>
        <p:spPr bwMode="auto">
          <a:xfrm>
            <a:off x="1066800" y="1188194"/>
            <a:ext cx="4724400" cy="17272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3590844" y="32558208"/>
            <a:ext cx="11074400" cy="4832092"/>
          </a:xfrm>
          <a:prstGeom prst="rect">
            <a:avLst/>
          </a:prstGeom>
          <a:solidFill>
            <a:schemeClr val="accent2">
              <a:lumMod val="60000"/>
              <a:lumOff val="40000"/>
            </a:schemeClr>
          </a:solidFill>
          <a:ln>
            <a:solidFill>
              <a:schemeClr val="tx1"/>
            </a:solidFill>
          </a:ln>
        </p:spPr>
        <p:txBody>
          <a:bodyPr wrap="square" rtlCol="0">
            <a:spAutoFit/>
          </a:bodyPr>
          <a:lstStyle/>
          <a:p>
            <a:pPr algn="ctr"/>
            <a:endParaRPr lang="en-US" sz="2800" b="1" dirty="0" smtClean="0"/>
          </a:p>
          <a:p>
            <a:pPr algn="ctr"/>
            <a:r>
              <a:rPr lang="en-US" sz="2800" b="1" dirty="0" smtClean="0"/>
              <a:t>NERD NITE: HONOLULU</a:t>
            </a:r>
          </a:p>
          <a:p>
            <a:endParaRPr lang="en-US" sz="2800" dirty="0"/>
          </a:p>
          <a:p>
            <a:r>
              <a:rPr lang="en-US" sz="2800" dirty="0" smtClean="0"/>
              <a:t>When: 	Wednesday, February 26, 2014! </a:t>
            </a:r>
          </a:p>
          <a:p>
            <a:endParaRPr lang="en-US" sz="2800" dirty="0"/>
          </a:p>
          <a:p>
            <a:r>
              <a:rPr lang="en-US" sz="2800" dirty="0" smtClean="0"/>
              <a:t>Where: 	</a:t>
            </a:r>
            <a:r>
              <a:rPr lang="en-US" sz="2800" dirty="0" err="1" smtClean="0"/>
              <a:t>Rumours</a:t>
            </a:r>
            <a:r>
              <a:rPr lang="en-US" sz="2800" dirty="0" smtClean="0"/>
              <a:t> </a:t>
            </a:r>
            <a:r>
              <a:rPr lang="en-US" sz="2800" dirty="0"/>
              <a:t>Night </a:t>
            </a:r>
            <a:r>
              <a:rPr lang="en-US" sz="2800" dirty="0" smtClean="0"/>
              <a:t>Club </a:t>
            </a:r>
          </a:p>
          <a:p>
            <a:r>
              <a:rPr lang="en-US" sz="2800" dirty="0"/>
              <a:t>	</a:t>
            </a:r>
            <a:r>
              <a:rPr lang="en-US" sz="2800" dirty="0" smtClean="0"/>
              <a:t>(</a:t>
            </a:r>
            <a:r>
              <a:rPr lang="en-US" sz="2800" dirty="0" err="1" smtClean="0"/>
              <a:t>Ala</a:t>
            </a:r>
            <a:r>
              <a:rPr lang="en-US" sz="2800" dirty="0" smtClean="0"/>
              <a:t> </a:t>
            </a:r>
            <a:r>
              <a:rPr lang="en-US" sz="2800" dirty="0" err="1"/>
              <a:t>Moana</a:t>
            </a:r>
            <a:r>
              <a:rPr lang="en-US" sz="2800" dirty="0"/>
              <a:t> </a:t>
            </a:r>
            <a:r>
              <a:rPr lang="en-US" sz="2800" dirty="0" smtClean="0"/>
              <a:t>Hotel)</a:t>
            </a:r>
          </a:p>
          <a:p>
            <a:r>
              <a:rPr lang="en-US" sz="2800" dirty="0" smtClean="0"/>
              <a:t>	410 </a:t>
            </a:r>
            <a:r>
              <a:rPr lang="en-US" sz="2800" dirty="0"/>
              <a:t>Atkinson </a:t>
            </a:r>
            <a:r>
              <a:rPr lang="en-US" sz="2800" dirty="0" smtClean="0"/>
              <a:t>Drive, Honolulu</a:t>
            </a:r>
          </a:p>
          <a:p>
            <a:endParaRPr lang="en-US" sz="2800" dirty="0"/>
          </a:p>
          <a:p>
            <a:r>
              <a:rPr lang="en-US" sz="2800" dirty="0" smtClean="0"/>
              <a:t>What: 	Speakers, cash bar and food provided! No cover!</a:t>
            </a:r>
          </a:p>
          <a:p>
            <a:endParaRPr lang="en-US" sz="2800" dirty="0" smtClean="0"/>
          </a:p>
        </p:txBody>
      </p:sp>
      <p:grpSp>
        <p:nvGrpSpPr>
          <p:cNvPr id="7" name="Group 6"/>
          <p:cNvGrpSpPr/>
          <p:nvPr/>
        </p:nvGrpSpPr>
        <p:grpSpPr>
          <a:xfrm>
            <a:off x="615712" y="22664939"/>
            <a:ext cx="11047148" cy="4685609"/>
            <a:chOff x="26449890" y="21327119"/>
            <a:chExt cx="11522940" cy="4924136"/>
          </a:xfrm>
        </p:grpSpPr>
        <p:pic>
          <p:nvPicPr>
            <p:cNvPr id="29" name="Picture 28"/>
            <p:cNvPicPr>
              <a:picLocks noChangeAspect="1"/>
            </p:cNvPicPr>
            <p:nvPr/>
          </p:nvPicPr>
          <p:blipFill rotWithShape="1">
            <a:blip r:embed="rId10"/>
            <a:srcRect l="26639" t="30227" r="19751" b="49192"/>
            <a:stretch/>
          </p:blipFill>
          <p:spPr>
            <a:xfrm>
              <a:off x="26449890" y="22085654"/>
              <a:ext cx="11522940" cy="4165601"/>
            </a:xfrm>
            <a:prstGeom prst="rect">
              <a:avLst/>
            </a:prstGeom>
          </p:spPr>
        </p:pic>
        <p:sp>
          <p:nvSpPr>
            <p:cNvPr id="5" name="TextBox 4"/>
            <p:cNvSpPr txBox="1"/>
            <p:nvPr/>
          </p:nvSpPr>
          <p:spPr>
            <a:xfrm>
              <a:off x="29722388" y="21327119"/>
              <a:ext cx="4923440" cy="477054"/>
            </a:xfrm>
            <a:prstGeom prst="rect">
              <a:avLst/>
            </a:prstGeom>
            <a:noFill/>
          </p:spPr>
          <p:txBody>
            <a:bodyPr wrap="square" rtlCol="0">
              <a:spAutoFit/>
            </a:bodyPr>
            <a:lstStyle/>
            <a:p>
              <a:pPr algn="ctr"/>
              <a:r>
                <a:rPr lang="en-US" sz="2500" b="1" dirty="0" err="1" smtClean="0"/>
                <a:t>GrOE</a:t>
              </a:r>
              <a:r>
                <a:rPr lang="en-US" sz="2500" b="1" dirty="0" smtClean="0"/>
                <a:t> User Demographics</a:t>
              </a:r>
              <a:endParaRPr lang="en-US" sz="2500" b="1" dirty="0"/>
            </a:p>
          </p:txBody>
        </p:sp>
      </p:grpSp>
    </p:spTree>
    <p:extLst>
      <p:ext uri="{BB962C8B-B14F-4D97-AF65-F5344CB8AC3E}">
        <p14:creationId xmlns:p14="http://schemas.microsoft.com/office/powerpoint/2010/main" val="2732392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6228" y="4379742"/>
            <a:ext cx="30601023" cy="17522746"/>
          </a:xfrm>
          <a:prstGeom prst="rect">
            <a:avLst/>
          </a:prstGeom>
          <a:noFill/>
        </p:spPr>
        <p:txBody>
          <a:bodyPr wrap="square" rtlCol="0">
            <a:spAutoFit/>
          </a:bodyPr>
          <a:lstStyle/>
          <a:p>
            <a:pPr algn="just"/>
            <a:r>
              <a:rPr lang="en-US" sz="7079" dirty="0"/>
              <a:t>ABSTRACT</a:t>
            </a:r>
          </a:p>
          <a:p>
            <a:pPr algn="just"/>
            <a:r>
              <a:rPr lang="en-US" sz="7079" dirty="0"/>
              <a:t>COSEE Ocean Communities in Education And social Networks (OCEAN) promotes ocean literacy and engages ocean scientists in seeking broader impacts for their research.  Graduate students nationally represent the future of ocean science research in academic, government, and non-profit sectors.  However, doctoral research is generally conducted in isolation under the guidance of a single major advisor.  Our hypothesis is that many graduate students today are interested in seeking broader impacts of ocean science research but are unaware of the opportunities and are not connected to the facilitators that could help them become involved.  In February, 2011, COSEE OCEAN initiated a Facebook page for graduate students. Graduate students for Ocean Education (</a:t>
            </a:r>
            <a:r>
              <a:rPr lang="en-US" sz="7079" dirty="0" err="1"/>
              <a:t>GrOE</a:t>
            </a:r>
            <a:r>
              <a:rPr lang="en-US" sz="7079" dirty="0"/>
              <a:t>) is committed to becoming a reliable information hub for a growing network of graduate students who are interested in ocean science education and outreach. Since its inception, </a:t>
            </a:r>
            <a:r>
              <a:rPr lang="en-US" sz="7079" dirty="0" err="1"/>
              <a:t>GrOE</a:t>
            </a:r>
            <a:r>
              <a:rPr lang="en-US" sz="7079" dirty="0"/>
              <a:t> has grown to over two thousand users sharing everything from fellowship opportunities to news articles. </a:t>
            </a:r>
            <a:r>
              <a:rPr lang="en-US" sz="7079" dirty="0" err="1"/>
              <a:t>GrOE</a:t>
            </a:r>
            <a:r>
              <a:rPr lang="en-US" sz="7079" dirty="0"/>
              <a:t> has begun to hold in-person "science cafes" to increase the strength of interactions among this professional learning community. </a:t>
            </a:r>
          </a:p>
        </p:txBody>
      </p:sp>
      <p:sp>
        <p:nvSpPr>
          <p:cNvPr id="3" name="TextBox 2"/>
          <p:cNvSpPr txBox="1"/>
          <p:nvPr/>
        </p:nvSpPr>
        <p:spPr>
          <a:xfrm>
            <a:off x="1132726" y="25117540"/>
            <a:ext cx="11851993" cy="8806257"/>
          </a:xfrm>
          <a:prstGeom prst="rect">
            <a:avLst/>
          </a:prstGeom>
          <a:noFill/>
        </p:spPr>
        <p:txBody>
          <a:bodyPr wrap="square" rtlCol="0">
            <a:spAutoFit/>
          </a:bodyPr>
          <a:lstStyle/>
          <a:p>
            <a:r>
              <a:rPr lang="en-US" sz="3775" dirty="0"/>
              <a:t>BACKGROUND: OCEAN LITERACY</a:t>
            </a:r>
          </a:p>
          <a:p>
            <a:pPr algn="just"/>
            <a:r>
              <a:rPr lang="en-US" sz="3775" dirty="0"/>
              <a:t>Ocean literacy is an understanding of the ocean’s influence on you and your influence on the ocean. An ocean-literate person:</a:t>
            </a:r>
          </a:p>
          <a:p>
            <a:pPr marL="1078763" indent="-1078763" algn="just">
              <a:buFont typeface="Arial"/>
              <a:buChar char="•"/>
            </a:pPr>
            <a:r>
              <a:rPr lang="en-US" sz="3775" dirty="0"/>
              <a:t>Understands the essential principles and fundamental concepts about the functioning of the ocean</a:t>
            </a:r>
          </a:p>
          <a:p>
            <a:pPr marL="1078763" indent="-1078763" algn="just">
              <a:buFont typeface="Arial"/>
              <a:buChar char="•"/>
            </a:pPr>
            <a:r>
              <a:rPr lang="en-US" sz="3775" dirty="0"/>
              <a:t>Can communicate about the ocean in a meaningful way</a:t>
            </a:r>
          </a:p>
          <a:p>
            <a:pPr marL="1078763" indent="-1078763" algn="just">
              <a:buFont typeface="Arial"/>
              <a:buChar char="•"/>
            </a:pPr>
            <a:r>
              <a:rPr lang="en-US" sz="3775" dirty="0"/>
              <a:t>Is able to make informed and responsible decisions regarding the ocean and its resources</a:t>
            </a:r>
          </a:p>
          <a:p>
            <a:pPr algn="just"/>
            <a:r>
              <a:rPr lang="en-US" sz="3775" dirty="0"/>
              <a:t>In October 2005, several national organizations including NOAA, COSEE, College of Exploration, and The National Marine Educators' Association published a list of 7 Essential Principles and 44 Fundamental Concepts that currently define Ocean Science Literacy. </a:t>
            </a:r>
          </a:p>
        </p:txBody>
      </p:sp>
      <p:sp>
        <p:nvSpPr>
          <p:cNvPr id="4" name="TextBox 3"/>
          <p:cNvSpPr txBox="1"/>
          <p:nvPr/>
        </p:nvSpPr>
        <p:spPr>
          <a:xfrm>
            <a:off x="18652107" y="22728924"/>
            <a:ext cx="11693848" cy="14034611"/>
          </a:xfrm>
          <a:prstGeom prst="rect">
            <a:avLst/>
          </a:prstGeom>
          <a:noFill/>
        </p:spPr>
        <p:txBody>
          <a:bodyPr wrap="square" rtlCol="0">
            <a:spAutoFit/>
          </a:bodyPr>
          <a:lstStyle/>
          <a:p>
            <a:r>
              <a:rPr lang="en-US" sz="3775" dirty="0"/>
              <a:t>BROADER IMPACTS</a:t>
            </a:r>
          </a:p>
          <a:p>
            <a:pPr algn="just"/>
            <a:r>
              <a:rPr lang="en-US" sz="3775" dirty="0"/>
              <a:t>Since 1997, the National Science Foundation (NSF) will not even consider a proposal unless it explicitly includes activities to demonstrate the project's 'broader impacts' (BI) on science or society at large. The NSF review criteria are as follows:</a:t>
            </a:r>
          </a:p>
          <a:p>
            <a:pPr marL="1294516" indent="-1294516">
              <a:buFont typeface="+mj-lt"/>
              <a:buAutoNum type="arabicPeriod"/>
            </a:pPr>
            <a:r>
              <a:rPr lang="en-US" sz="3775" dirty="0"/>
              <a:t>Integrating research and education,</a:t>
            </a:r>
          </a:p>
          <a:p>
            <a:pPr marL="1294516" indent="-1294516">
              <a:buFont typeface="+mj-lt"/>
              <a:buAutoNum type="arabicPeriod"/>
            </a:pPr>
            <a:r>
              <a:rPr lang="en-US" sz="3775" dirty="0"/>
              <a:t>Broadening participation of underrepresented groups,</a:t>
            </a:r>
          </a:p>
          <a:p>
            <a:pPr marL="1294516" indent="-1294516">
              <a:buFont typeface="+mj-lt"/>
              <a:buAutoNum type="arabicPeriod"/>
            </a:pPr>
            <a:r>
              <a:rPr lang="en-US" sz="3775" dirty="0"/>
              <a:t>Enhancing infrastructure for research and education,</a:t>
            </a:r>
          </a:p>
          <a:p>
            <a:pPr marL="1294516" indent="-1294516">
              <a:buFont typeface="+mj-lt"/>
              <a:buAutoNum type="arabicPeriod"/>
            </a:pPr>
            <a:r>
              <a:rPr lang="en-US" sz="3775" dirty="0"/>
              <a:t>Broad dissemination of scientific ideas and methods (general scientific literacy), </a:t>
            </a:r>
          </a:p>
          <a:p>
            <a:pPr marL="1294516" indent="-1294516">
              <a:buFont typeface="+mj-lt"/>
              <a:buAutoNum type="arabicPeriod"/>
            </a:pPr>
            <a:r>
              <a:rPr lang="en-US" sz="3775" dirty="0"/>
              <a:t>Direct benefit to society,</a:t>
            </a:r>
          </a:p>
          <a:p>
            <a:pPr marL="1294516" indent="-1294516">
              <a:buFont typeface="+mj-lt"/>
              <a:buAutoNum type="arabicPeriod"/>
            </a:pPr>
            <a:r>
              <a:rPr lang="en-US" sz="3775" dirty="0"/>
              <a:t>Increased partnerships between academia, industry, </a:t>
            </a:r>
          </a:p>
          <a:p>
            <a:pPr marL="1294516" indent="-1294516">
              <a:buFont typeface="+mj-lt"/>
              <a:buAutoNum type="arabicPeriod"/>
            </a:pPr>
            <a:r>
              <a:rPr lang="en-US" sz="3775" dirty="0"/>
              <a:t>Improved national security, and </a:t>
            </a:r>
          </a:p>
          <a:p>
            <a:pPr marL="1294516" indent="-1294516">
              <a:buFont typeface="+mj-lt"/>
              <a:buAutoNum type="arabicPeriod"/>
            </a:pPr>
            <a:r>
              <a:rPr lang="en-US" sz="3775" dirty="0"/>
              <a:t>Increased economic competitiveness of the U.S.</a:t>
            </a:r>
          </a:p>
          <a:p>
            <a:pPr algn="just"/>
            <a:r>
              <a:rPr lang="en-US" sz="3775" dirty="0"/>
              <a:t>COSEE strives to implement these BI goals via facilitation of connections with a network in order to provide enhanced resources and enable ocean science to be shared on a global scale.  </a:t>
            </a:r>
            <a:r>
              <a:rPr lang="en-US" sz="3775" dirty="0" err="1"/>
              <a:t>GrOE</a:t>
            </a:r>
            <a:r>
              <a:rPr lang="en-US" sz="3775" dirty="0"/>
              <a:t> in particular has implemented a Facebook page and a variety of face-to-face events to foster this network among ocean science graduate students. </a:t>
            </a:r>
          </a:p>
        </p:txBody>
      </p:sp>
      <p:pic>
        <p:nvPicPr>
          <p:cNvPr id="5" name="Picture 4" descr="more engaging Facebook page - track social short posts"/>
          <p:cNvPicPr/>
          <p:nvPr/>
        </p:nvPicPr>
        <p:blipFill>
          <a:blip r:embed="rId2">
            <a:extLst>
              <a:ext uri="{28A0092B-C50C-407E-A947-70E740481C1C}">
                <a14:useLocalDpi xmlns:a14="http://schemas.microsoft.com/office/drawing/2010/main" val="0"/>
              </a:ext>
            </a:extLst>
          </a:blip>
          <a:srcRect/>
          <a:stretch>
            <a:fillRect/>
          </a:stretch>
        </p:blipFill>
        <p:spPr bwMode="auto">
          <a:xfrm>
            <a:off x="27875321" y="16128973"/>
            <a:ext cx="8617574" cy="4809709"/>
          </a:xfrm>
          <a:prstGeom prst="rect">
            <a:avLst/>
          </a:prstGeom>
          <a:noFill/>
          <a:ln>
            <a:noFill/>
          </a:ln>
        </p:spPr>
      </p:pic>
      <p:graphicFrame>
        <p:nvGraphicFramePr>
          <p:cNvPr id="6" name="Chart 5"/>
          <p:cNvGraphicFramePr>
            <a:graphicFrameLocks noGrp="1"/>
          </p:cNvGraphicFramePr>
          <p:nvPr>
            <p:extLst>
              <p:ext uri="{D42A27DB-BD31-4B8C-83A1-F6EECF244321}">
                <p14:modId xmlns:p14="http://schemas.microsoft.com/office/powerpoint/2010/main" val="2237648578"/>
              </p:ext>
            </p:extLst>
          </p:nvPr>
        </p:nvGraphicFramePr>
        <p:xfrm>
          <a:off x="13700124" y="30374974"/>
          <a:ext cx="11007724" cy="7071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46780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2050</TotalTime>
  <Words>1065</Words>
  <Application>Microsoft Macintosh PowerPoint</Application>
  <PresentationFormat>Custom</PresentationFormat>
  <Paragraphs>81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Schiebel</dc:creator>
  <cp:lastModifiedBy>Catherine Cramer</cp:lastModifiedBy>
  <cp:revision>49</cp:revision>
  <cp:lastPrinted>2014-02-03T19:57:24Z</cp:lastPrinted>
  <dcterms:created xsi:type="dcterms:W3CDTF">2014-01-17T20:39:51Z</dcterms:created>
  <dcterms:modified xsi:type="dcterms:W3CDTF">2014-02-11T14:25:25Z</dcterms:modified>
</cp:coreProperties>
</file>