
<file path=[Content_Types].xml><?xml version="1.0" encoding="utf-8"?>
<Types xmlns="http://schemas.openxmlformats.org/package/2006/content-types">
  <Override PartName="/ppt/charts/chart1.xml" ContentType="application/vnd.openxmlformats-officedocument.drawingml.chart+xml"/>
  <Override PartName="/ppt/slideLayouts/slideLayout1.xml" ContentType="application/vnd.openxmlformats-officedocument.presentationml.slideLayout+xml"/>
  <Default Extension="png" ContentType="image/png"/>
  <Default Extension="rels" ContentType="application/vnd.openxmlformats-package.relationships+xml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drawings/drawing1.xml" ContentType="application/vnd.openxmlformats-officedocument.drawingml.chartshapes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Default Extension="xlsx" ContentType="application/vnd.openxmlformats-officedocument.spreadsheetml.sheet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charts/chart2.xml" ContentType="application/vnd.openxmlformats-officedocument.drawingml.chart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77" r:id="rId3"/>
    <p:sldId id="279" r:id="rId4"/>
    <p:sldId id="266" r:id="rId5"/>
    <p:sldId id="258" r:id="rId6"/>
    <p:sldId id="278" r:id="rId7"/>
    <p:sldId id="280" r:id="rId8"/>
    <p:sldId id="260" r:id="rId9"/>
    <p:sldId id="262" r:id="rId10"/>
    <p:sldId id="288" r:id="rId11"/>
    <p:sldId id="268" r:id="rId12"/>
    <p:sldId id="289" r:id="rId13"/>
    <p:sldId id="272" r:id="rId14"/>
    <p:sldId id="294" r:id="rId15"/>
    <p:sldId id="282" r:id="rId16"/>
    <p:sldId id="267" r:id="rId17"/>
    <p:sldId id="290" r:id="rId18"/>
    <p:sldId id="291" r:id="rId19"/>
    <p:sldId id="284" r:id="rId20"/>
    <p:sldId id="285" r:id="rId21"/>
    <p:sldId id="293" r:id="rId22"/>
    <p:sldId id="292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8024" autoAdjust="0"/>
    <p:restoredTop sz="94598" autoAdjust="0"/>
  </p:normalViewPr>
  <p:slideViewPr>
    <p:cSldViewPr snapToGrid="0" snapToObjects="1">
      <p:cViewPr varScale="1">
        <p:scale>
          <a:sx n="143" d="100"/>
          <a:sy n="143" d="100"/>
        </p:scale>
        <p:origin x="-1112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glenn:Desktop:OceanObservatoryResearchCourseChart.xlsx" TargetMode="External"/><Relationship Id="rId2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U.S.</a:t>
            </a:r>
            <a:r>
              <a:rPr lang="en-US" baseline="0" dirty="0" smtClean="0"/>
              <a:t> </a:t>
            </a:r>
            <a:r>
              <a:rPr lang="en-US" dirty="0" smtClean="0"/>
              <a:t>Population </a:t>
            </a:r>
            <a:r>
              <a:rPr lang="en-US" dirty="0"/>
              <a:t>by</a:t>
            </a:r>
            <a:r>
              <a:rPr lang="en-US" dirty="0" smtClean="0"/>
              <a:t> Ethnicity of </a:t>
            </a:r>
            <a:r>
              <a:rPr lang="en-US" dirty="0"/>
              <a:t>20-24 year olds, 2009</a:t>
            </a:r>
          </a:p>
        </c:rich>
      </c:tx>
      <c:layout/>
    </c:title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Population</c:v>
                </c:pt>
              </c:strCache>
            </c:strRef>
          </c:tx>
          <c:dLbls>
            <c:dLbl>
              <c:idx val="5"/>
              <c:layout>
                <c:manualLayout>
                  <c:x val="0.0173435039370078"/>
                  <c:y val="-0.047066437007874"/>
                </c:manualLayout>
              </c:layout>
              <c:showPercent val="1"/>
            </c:dLbl>
            <c:showPercent val="1"/>
            <c:showLeaderLines val="1"/>
          </c:dLbls>
          <c:cat>
            <c:strRef>
              <c:f>Sheet1!$A$2:$A$4</c:f>
              <c:strCache>
                <c:ptCount val="3"/>
                <c:pt idx="0">
                  <c:v>Non-Hispanic White</c:v>
                </c:pt>
                <c:pt idx="1">
                  <c:v>Hispanic origin</c:v>
                </c:pt>
                <c:pt idx="2">
                  <c:v>Other</c:v>
                </c:pt>
              </c:strCache>
            </c:strRef>
          </c:cat>
          <c:val>
            <c:numRef>
              <c:f>Sheet1!$B$2:$B$4</c:f>
              <c:numCache>
                <c:formatCode>#,##0</c:formatCode>
                <c:ptCount val="3"/>
                <c:pt idx="0">
                  <c:v>13046.0</c:v>
                </c:pt>
                <c:pt idx="1">
                  <c:v>3884.0</c:v>
                </c:pt>
                <c:pt idx="2" formatCode="General">
                  <c:v>4610.0</c:v>
                </c:pt>
              </c:numCache>
            </c:numRef>
          </c:val>
        </c:ser>
        <c:dLbls>
          <c:showPercent val="1"/>
        </c:dLbls>
        <c:firstSliceAng val="0"/>
      </c:pieChart>
    </c:plotArea>
    <c:legend>
      <c:legendPos val="l"/>
      <c:layout/>
      <c:txPr>
        <a:bodyPr/>
        <a:lstStyle/>
        <a:p>
          <a:pPr>
            <a:defRPr sz="1400"/>
          </a:pPr>
          <a:endParaRPr lang="en-US"/>
        </a:p>
      </c:txPr>
    </c:legend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title>
      <c:tx>
        <c:rich>
          <a:bodyPr/>
          <a:lstStyle/>
          <a:p>
            <a:pPr>
              <a:defRPr/>
            </a:pPr>
            <a:r>
              <a:rPr lang="en-US" dirty="0"/>
              <a:t>Ocean</a:t>
            </a:r>
            <a:r>
              <a:rPr lang="en-US" baseline="0" dirty="0"/>
              <a:t> Observatories Course</a:t>
            </a:r>
            <a:endParaRPr lang="en-US" dirty="0"/>
          </a:p>
        </c:rich>
      </c:tx>
      <c:layout>
        <c:manualLayout>
          <c:xMode val="edge"/>
          <c:yMode val="edge"/>
          <c:x val="0.26973914102498"/>
          <c:y val="0.0439444585555838"/>
        </c:manualLayout>
      </c:layout>
    </c:title>
    <c:plotArea>
      <c:layout>
        <c:manualLayout>
          <c:layoutTarget val="inner"/>
          <c:xMode val="edge"/>
          <c:yMode val="edge"/>
          <c:x val="0.13518743530051"/>
          <c:y val="0.209032258064516"/>
          <c:w val="0.823033908387864"/>
          <c:h val="0.581609347218694"/>
        </c:manualLayout>
      </c:layout>
      <c:scatterChart>
        <c:scatterStyle val="lineMarker"/>
        <c:ser>
          <c:idx val="1"/>
          <c:order val="1"/>
          <c:spPr>
            <a:ln w="28575">
              <a:solidFill>
                <a:schemeClr val="bg1"/>
              </a:solidFill>
            </a:ln>
          </c:spPr>
          <c:xVal>
            <c:numRef>
              <c:f>Sheet1!$A$1:$A$12</c:f>
            </c:numRef>
          </c:xVal>
          <c:yVal>
            <c:numRef>
              <c:f>Sheet1!$B$1:$B$12</c:f>
            </c:numRef>
          </c:yVal>
        </c:ser>
        <c:ser>
          <c:idx val="0"/>
          <c:order val="0"/>
          <c:spPr>
            <a:ln w="28575">
              <a:solidFill>
                <a:schemeClr val="bg1"/>
              </a:solidFill>
            </a:ln>
          </c:spPr>
          <c:marker>
            <c:symbol val="circle"/>
            <c:size val="8"/>
            <c:spPr>
              <a:solidFill>
                <a:srgbClr val="FFFF00"/>
              </a:solidFill>
              <a:ln>
                <a:solidFill>
                  <a:sysClr val="windowText" lastClr="000000"/>
                </a:solidFill>
              </a:ln>
            </c:spPr>
          </c:marker>
          <c:xVal>
            <c:numRef>
              <c:f>Sheet1!$A$1:$A$12</c:f>
              <c:numCache>
                <c:formatCode>General</c:formatCode>
                <c:ptCount val="12"/>
                <c:pt idx="0">
                  <c:v>2012.25</c:v>
                </c:pt>
                <c:pt idx="1">
                  <c:v>2011.75</c:v>
                </c:pt>
                <c:pt idx="2">
                  <c:v>2011.25</c:v>
                </c:pt>
                <c:pt idx="3">
                  <c:v>2010.75</c:v>
                </c:pt>
                <c:pt idx="4">
                  <c:v>2010.25</c:v>
                </c:pt>
                <c:pt idx="5">
                  <c:v>2009.75</c:v>
                </c:pt>
                <c:pt idx="6">
                  <c:v>2009.25</c:v>
                </c:pt>
                <c:pt idx="7">
                  <c:v>2008.75</c:v>
                </c:pt>
                <c:pt idx="8">
                  <c:v>2008.25</c:v>
                </c:pt>
                <c:pt idx="9">
                  <c:v>2007.75</c:v>
                </c:pt>
                <c:pt idx="10">
                  <c:v>2007.25</c:v>
                </c:pt>
                <c:pt idx="11">
                  <c:v>2006.75</c:v>
                </c:pt>
              </c:numCache>
            </c:numRef>
          </c:xVal>
          <c:yVal>
            <c:numRef>
              <c:f>Sheet1!$B$1:$B$12</c:f>
              <c:numCache>
                <c:formatCode>General</c:formatCode>
                <c:ptCount val="12"/>
                <c:pt idx="0">
                  <c:v>70.0</c:v>
                </c:pt>
                <c:pt idx="1">
                  <c:v>46.0</c:v>
                </c:pt>
                <c:pt idx="2">
                  <c:v>32.0</c:v>
                </c:pt>
                <c:pt idx="3">
                  <c:v>36.0</c:v>
                </c:pt>
                <c:pt idx="4">
                  <c:v>26.0</c:v>
                </c:pt>
                <c:pt idx="5">
                  <c:v>18.0</c:v>
                </c:pt>
                <c:pt idx="6">
                  <c:v>22.0</c:v>
                </c:pt>
                <c:pt idx="7">
                  <c:v>12.0</c:v>
                </c:pt>
                <c:pt idx="8">
                  <c:v>10.0</c:v>
                </c:pt>
                <c:pt idx="9">
                  <c:v>7.0</c:v>
                </c:pt>
                <c:pt idx="10">
                  <c:v>1.0</c:v>
                </c:pt>
                <c:pt idx="11">
                  <c:v>1.0</c:v>
                </c:pt>
              </c:numCache>
            </c:numRef>
          </c:yVal>
        </c:ser>
        <c:axId val="1297949080"/>
        <c:axId val="1522678616"/>
      </c:scatterChart>
      <c:valAx>
        <c:axId val="129794908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600" dirty="0"/>
                  <a:t>Years</a:t>
                </a:r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522678616"/>
        <c:crosses val="autoZero"/>
        <c:crossBetween val="midCat"/>
      </c:valAx>
      <c:valAx>
        <c:axId val="1522678616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dirty="0" smtClean="0"/>
                  <a:t># of </a:t>
                </a:r>
                <a:r>
                  <a:rPr lang="en-US" sz="1600" dirty="0"/>
                  <a:t>Students</a:t>
                </a:r>
              </a:p>
            </c:rich>
          </c:tx>
          <c:layout>
            <c:manualLayout>
              <c:xMode val="edge"/>
              <c:yMode val="edge"/>
              <c:x val="0.0191277220627017"/>
              <c:y val="0.298041825416984"/>
            </c:manualLayout>
          </c:layout>
        </c:title>
        <c:numFmt formatCode="General" sourceLinked="1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297949080"/>
        <c:crosses val="autoZero"/>
        <c:crossBetween val="midCat"/>
      </c:valAx>
      <c:spPr>
        <a:gradFill>
          <a:gsLst>
            <a:gs pos="25000">
              <a:srgbClr val="1F497D">
                <a:lumMod val="40000"/>
                <a:lumOff val="60000"/>
              </a:srgbClr>
            </a:gs>
            <a:gs pos="100000">
              <a:schemeClr val="tx2"/>
            </a:gs>
          </a:gsLst>
          <a:lin ang="5400000" scaled="0"/>
        </a:gradFill>
        <a:ln>
          <a:solidFill>
            <a:schemeClr val="accent1"/>
          </a:solidFill>
        </a:ln>
      </c:spPr>
    </c:plotArea>
    <c:plotVisOnly val="1"/>
  </c:chart>
  <c:externalData r:id="rId1"/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0.1809</cdr:x>
      <cdr:y>0.5</cdr:y>
    </cdr:from>
    <cdr:to>
      <cdr:x>0.21024</cdr:x>
      <cdr:y>0.76891</cdr:y>
    </cdr:to>
    <cdr:sp macro="" textlink="">
      <cdr:nvSpPr>
        <cdr:cNvPr id="3" name="Straight Arrow Connector 2"/>
        <cdr:cNvSpPr/>
      </cdr:nvSpPr>
      <cdr:spPr>
        <a:xfrm xmlns:a="http://schemas.openxmlformats.org/drawingml/2006/main" flipH="1">
          <a:off x="965502" y="1476375"/>
          <a:ext cx="156567" cy="794028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75341B-A650-FA4A-B581-F815BCC990A8}" type="datetimeFigureOut">
              <a:rPr lang="en-US" smtClean="0"/>
              <a:pPr/>
              <a:t>2/21/12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71C23F-6798-1444-8279-E55C059CF97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469E1-7830-0341-92CC-2911CB8A78A9}" type="datetimeFigureOut">
              <a:rPr lang="en-US" smtClean="0"/>
              <a:pPr/>
              <a:t>2/21/12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61E7F-2BCA-A749-9A80-AE1D891CC7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469E1-7830-0341-92CC-2911CB8A78A9}" type="datetimeFigureOut">
              <a:rPr lang="en-US" smtClean="0"/>
              <a:pPr/>
              <a:t>2/21/12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61E7F-2BCA-A749-9A80-AE1D891CC7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469E1-7830-0341-92CC-2911CB8A78A9}" type="datetimeFigureOut">
              <a:rPr lang="en-US" smtClean="0"/>
              <a:pPr/>
              <a:t>2/21/12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61E7F-2BCA-A749-9A80-AE1D891CC7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469E1-7830-0341-92CC-2911CB8A78A9}" type="datetimeFigureOut">
              <a:rPr lang="en-US" smtClean="0"/>
              <a:pPr/>
              <a:t>2/21/12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61E7F-2BCA-A749-9A80-AE1D891CC7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469E1-7830-0341-92CC-2911CB8A78A9}" type="datetimeFigureOut">
              <a:rPr lang="en-US" smtClean="0"/>
              <a:pPr/>
              <a:t>2/21/12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61E7F-2BCA-A749-9A80-AE1D891CC7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469E1-7830-0341-92CC-2911CB8A78A9}" type="datetimeFigureOut">
              <a:rPr lang="en-US" smtClean="0"/>
              <a:pPr/>
              <a:t>2/21/12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61E7F-2BCA-A749-9A80-AE1D891CC7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469E1-7830-0341-92CC-2911CB8A78A9}" type="datetimeFigureOut">
              <a:rPr lang="en-US" smtClean="0"/>
              <a:pPr/>
              <a:t>2/21/12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61E7F-2BCA-A749-9A80-AE1D891CC7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469E1-7830-0341-92CC-2911CB8A78A9}" type="datetimeFigureOut">
              <a:rPr lang="en-US" smtClean="0"/>
              <a:pPr/>
              <a:t>2/21/12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61E7F-2BCA-A749-9A80-AE1D891CC7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469E1-7830-0341-92CC-2911CB8A78A9}" type="datetimeFigureOut">
              <a:rPr lang="en-US" smtClean="0"/>
              <a:pPr/>
              <a:t>2/21/12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61E7F-2BCA-A749-9A80-AE1D891CC7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469E1-7830-0341-92CC-2911CB8A78A9}" type="datetimeFigureOut">
              <a:rPr lang="en-US" smtClean="0"/>
              <a:pPr/>
              <a:t>2/21/12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61E7F-2BCA-A749-9A80-AE1D891CC7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469E1-7830-0341-92CC-2911CB8A78A9}" type="datetimeFigureOut">
              <a:rPr lang="en-US" smtClean="0"/>
              <a:pPr/>
              <a:t>2/21/12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61E7F-2BCA-A749-9A80-AE1D891CC7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469E1-7830-0341-92CC-2911CB8A78A9}" type="datetimeFigureOut">
              <a:rPr lang="en-US" smtClean="0"/>
              <a:pPr/>
              <a:t>2/21/12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61E7F-2BCA-A749-9A80-AE1D891CC78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jpe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9.png"/><Relationship Id="rId9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glenn/Desktop/OS2012-Edu/RU27_yo_30sec_data.mov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eg"/><Relationship Id="rId3" Type="http://schemas.openxmlformats.org/officeDocument/2006/relationships/image" Target="../media/image7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png"/><Relationship Id="rId5" Type="http://schemas.openxmlformats.org/officeDocument/2006/relationships/image" Target="../media/image15.png"/><Relationship Id="rId6" Type="http://schemas.openxmlformats.org/officeDocument/2006/relationships/image" Target="../media/image14.png"/><Relationship Id="rId7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jpe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chart" Target="../charts/chart1.xml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jpeg"/><Relationship Id="rId5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verGliderImage.jpg"/>
          <p:cNvPicPr>
            <a:picLocks noChangeAspect="1"/>
          </p:cNvPicPr>
          <p:nvPr/>
        </p:nvPicPr>
        <p:blipFill>
          <a:blip r:embed="rId2"/>
          <a:srcRect l="8830" t="5310" b="26446"/>
          <a:stretch>
            <a:fillRect/>
          </a:stretch>
        </p:blipFill>
        <p:spPr>
          <a:xfrm>
            <a:off x="-601" y="8581"/>
            <a:ext cx="9161763" cy="6858000"/>
          </a:xfrm>
          <a:prstGeom prst="rect">
            <a:avLst/>
          </a:prstGeom>
        </p:spPr>
      </p:pic>
      <p:pic>
        <p:nvPicPr>
          <p:cNvPr id="5" name="Picture 41" descr="13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169192" y="6244325"/>
            <a:ext cx="506413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6" name="Picture 42" descr="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38450" y="5491959"/>
            <a:ext cx="1119188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7" name="Picture 43" descr="2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3957638" y="6276075"/>
            <a:ext cx="882650" cy="53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8" name="Picture 44" descr="3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1989138" y="4840320"/>
            <a:ext cx="542925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9" name="Picture 45" descr="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19263" y="5514184"/>
            <a:ext cx="1119187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0" name="Picture 46" descr="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677065" y="6244325"/>
            <a:ext cx="1117600" cy="54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1" name="Picture 47" descr="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46062" y="4764120"/>
            <a:ext cx="631825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2" name="Picture 48" descr="7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104900" y="5491959"/>
            <a:ext cx="614363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3" name="Picture 49" descr="8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125538" y="4764120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4" name="Picture 52" descr="11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017776" y="6241149"/>
            <a:ext cx="53340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5" name="Picture 53" descr="1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84162" y="5491959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6" name="Picture 30" descr="2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84162" y="6244325"/>
            <a:ext cx="539750" cy="50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1" descr="IOOS_logo_white.gif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71474" y="4193752"/>
            <a:ext cx="101282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3112234" y="2220136"/>
            <a:ext cx="537929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Scott Glenn, Oscar Schofield, Josh </a:t>
            </a:r>
            <a:r>
              <a:rPr lang="en-US" sz="2400" b="1" dirty="0" err="1" smtClean="0"/>
              <a:t>Kohut</a:t>
            </a:r>
            <a:r>
              <a:rPr lang="en-US" sz="2400" b="1" dirty="0" smtClean="0"/>
              <a:t>,</a:t>
            </a:r>
          </a:p>
          <a:p>
            <a:pPr algn="ctr"/>
            <a:r>
              <a:rPr lang="en-US" sz="2400" b="1" dirty="0" smtClean="0"/>
              <a:t>Janice McDonnell, Katie Gardner </a:t>
            </a:r>
            <a:r>
              <a:rPr lang="en-US" sz="2400" b="1" i="1" dirty="0" smtClean="0"/>
              <a:t>(LSC)</a:t>
            </a:r>
            <a:r>
              <a:rPr lang="en-US" sz="2400" b="1" dirty="0" smtClean="0"/>
              <a:t>, </a:t>
            </a:r>
          </a:p>
          <a:p>
            <a:pPr algn="ctr"/>
            <a:r>
              <a:rPr lang="en-US" sz="2400" b="1" dirty="0" smtClean="0"/>
              <a:t>Tim Zimmerman</a:t>
            </a:r>
          </a:p>
          <a:p>
            <a:pPr algn="ctr"/>
            <a:r>
              <a:rPr lang="en-US" sz="2400" b="1" i="1" dirty="0" smtClean="0"/>
              <a:t>Rutgers University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8581"/>
            <a:ext cx="9144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The Use of Real-time Data from Globally Distributed Glider Missions in the Undergraduate Classroom</a:t>
            </a:r>
            <a:endParaRPr lang="en-US" sz="3200" b="1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0" name="Picture 19" descr="Screen shot 2012-02-19 at 1.29.16 PM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84832" y="4193753"/>
            <a:ext cx="799644" cy="409574"/>
          </a:xfrm>
          <a:prstGeom prst="rect">
            <a:avLst/>
          </a:prstGeom>
        </p:spPr>
      </p:pic>
      <p:pic>
        <p:nvPicPr>
          <p:cNvPr id="21" name="Picture 20" descr="Screen shot 2012-02-19 at 1.33.13 PM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003178" y="6353290"/>
            <a:ext cx="1284501" cy="39744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884541" y="4877060"/>
            <a:ext cx="455385" cy="455385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131410" y="964707"/>
            <a:ext cx="5181600" cy="5693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400" dirty="0" smtClean="0">
                <a:solidFill>
                  <a:srgbClr val="000000"/>
                </a:solidFill>
              </a:rPr>
              <a:t> </a:t>
            </a:r>
            <a:r>
              <a:rPr lang="en-US" sz="1400" i="1" u="sng" dirty="0" smtClean="0">
                <a:solidFill>
                  <a:srgbClr val="000000"/>
                </a:solidFill>
              </a:rPr>
              <a:t>G</a:t>
            </a:r>
            <a:r>
              <a:rPr lang="en-US" sz="1400" i="1" u="sng" dirty="0" smtClean="0"/>
              <a:t>raduate Programs</a:t>
            </a:r>
            <a:r>
              <a:rPr lang="en-US" sz="1400" u="sng" dirty="0" smtClean="0"/>
              <a:t>: </a:t>
            </a:r>
            <a:r>
              <a:rPr lang="en-US" sz="1400" dirty="0" smtClean="0"/>
              <a:t>need strong </a:t>
            </a:r>
            <a:r>
              <a:rPr lang="en-US" sz="1400" dirty="0"/>
              <a:t>science/math </a:t>
            </a:r>
            <a:r>
              <a:rPr lang="en-US" sz="1400" dirty="0" smtClean="0"/>
              <a:t>backgrounds, and increasingly look for research experience.  </a:t>
            </a:r>
            <a:endParaRPr lang="en-US" sz="1400" dirty="0"/>
          </a:p>
          <a:p>
            <a:pPr>
              <a:buFont typeface="Arial" charset="0"/>
              <a:buChar char="•"/>
            </a:pPr>
            <a:endParaRPr lang="en-US" sz="1400" dirty="0"/>
          </a:p>
          <a:p>
            <a:pPr>
              <a:buFont typeface="Arial" charset="0"/>
              <a:buChar char="•"/>
            </a:pPr>
            <a:r>
              <a:rPr lang="en-US" sz="1400" dirty="0"/>
              <a:t> </a:t>
            </a:r>
            <a:r>
              <a:rPr lang="en-US" sz="1400" i="1" u="sng" dirty="0"/>
              <a:t>Federal </a:t>
            </a:r>
            <a:r>
              <a:rPr lang="en-US" sz="1400" i="1" u="sng" dirty="0" smtClean="0"/>
              <a:t>Agencies</a:t>
            </a:r>
            <a:r>
              <a:rPr lang="en-US" sz="1400" dirty="0" smtClean="0"/>
              <a:t>: Also needs </a:t>
            </a:r>
            <a:r>
              <a:rPr lang="en-US" sz="1400" dirty="0"/>
              <a:t>Bachelors &amp; Masters graduates.  Not just Ph.D. Researchers.</a:t>
            </a:r>
          </a:p>
          <a:p>
            <a:pPr>
              <a:buFont typeface="Arial" charset="0"/>
              <a:buChar char="•"/>
            </a:pPr>
            <a:endParaRPr lang="en-US" sz="1400" dirty="0"/>
          </a:p>
          <a:p>
            <a:pPr>
              <a:buFont typeface="Arial" charset="0"/>
              <a:buChar char="•"/>
            </a:pPr>
            <a:r>
              <a:rPr lang="en-US" sz="1400" dirty="0"/>
              <a:t> </a:t>
            </a:r>
            <a:r>
              <a:rPr lang="en-US" sz="1400" i="1" u="sng" dirty="0" smtClean="0"/>
              <a:t>Companies</a:t>
            </a:r>
            <a:r>
              <a:rPr lang="en-US" sz="1400" dirty="0" smtClean="0"/>
              <a:t>: </a:t>
            </a:r>
            <a:r>
              <a:rPr lang="en-US" sz="1400" dirty="0"/>
              <a:t>seeking people with a range of technical</a:t>
            </a:r>
          </a:p>
          <a:p>
            <a:r>
              <a:rPr lang="en-US" sz="1400" dirty="0"/>
              <a:t>abilities and Team Working Skills.  Not just Ph.D. Researchers.</a:t>
            </a:r>
          </a:p>
          <a:p>
            <a:pPr>
              <a:buFont typeface="Arial" charset="0"/>
              <a:buChar char="•"/>
            </a:pPr>
            <a:endParaRPr lang="en-US" sz="1400" dirty="0"/>
          </a:p>
          <a:p>
            <a:pPr algn="ctr"/>
            <a:r>
              <a:rPr lang="en-US" sz="1400" b="1" dirty="0" smtClean="0"/>
              <a:t>MATES </a:t>
            </a:r>
            <a:r>
              <a:rPr lang="en-US" sz="1400" b="1" dirty="0"/>
              <a:t>&amp; NPS Assessment of Marine related Jobs</a:t>
            </a:r>
          </a:p>
          <a:p>
            <a:endParaRPr lang="en-US" sz="1400" dirty="0"/>
          </a:p>
          <a:p>
            <a:pPr>
              <a:buFont typeface="Arial" charset="0"/>
              <a:buChar char="•"/>
            </a:pPr>
            <a:r>
              <a:rPr lang="en-US" sz="1400" dirty="0"/>
              <a:t> Nationally in 2007, only 4000 (0.3% of the 1,542,000) Bachelors Degrees were in Earth/Ocean/Atmospheric </a:t>
            </a:r>
            <a:r>
              <a:rPr lang="en-US" sz="1400" dirty="0" smtClean="0"/>
              <a:t>Sciences.</a:t>
            </a:r>
            <a:endParaRPr lang="en-US" sz="1400" dirty="0"/>
          </a:p>
          <a:p>
            <a:pPr>
              <a:buFont typeface="Arial" charset="0"/>
              <a:buChar char="•"/>
            </a:pPr>
            <a:endParaRPr lang="en-US" sz="1400" dirty="0"/>
          </a:p>
          <a:p>
            <a:pPr>
              <a:buFont typeface="Arial" charset="0"/>
              <a:buChar char="•"/>
            </a:pPr>
            <a:r>
              <a:rPr lang="en-US" sz="1400" dirty="0"/>
              <a:t> Need to increase STEM interest</a:t>
            </a:r>
            <a:r>
              <a:rPr lang="en-US" sz="1400" dirty="0" smtClean="0"/>
              <a:t> within </a:t>
            </a:r>
            <a:r>
              <a:rPr lang="en-US" sz="1400" dirty="0"/>
              <a:t>a diverse K-12 pipeline. </a:t>
            </a:r>
          </a:p>
          <a:p>
            <a:pPr>
              <a:buFont typeface="Arial" charset="0"/>
              <a:buChar char="•"/>
            </a:pPr>
            <a:endParaRPr lang="en-US" sz="1400" dirty="0"/>
          </a:p>
          <a:p>
            <a:pPr>
              <a:buFont typeface="Arial" charset="0"/>
              <a:buChar char="•"/>
            </a:pPr>
            <a:r>
              <a:rPr lang="en-US" sz="1400" b="1" dirty="0"/>
              <a:t> </a:t>
            </a:r>
            <a:r>
              <a:rPr lang="en-US" sz="1400" dirty="0"/>
              <a:t>Provide Undergrads real-world working-</a:t>
            </a:r>
            <a:r>
              <a:rPr lang="en-US" sz="1400" dirty="0" smtClean="0"/>
              <a:t>team experience. </a:t>
            </a:r>
            <a:endParaRPr lang="en-US" sz="1400" dirty="0"/>
          </a:p>
          <a:p>
            <a:r>
              <a:rPr lang="en-US" sz="1400" dirty="0"/>
              <a:t>Cognitive </a:t>
            </a:r>
            <a:r>
              <a:rPr lang="en-US" sz="1400" dirty="0" smtClean="0"/>
              <a:t>Apprenticeship.</a:t>
            </a:r>
            <a:endParaRPr lang="en-US" sz="1400" dirty="0"/>
          </a:p>
          <a:p>
            <a:pPr>
              <a:buFont typeface="Arial" charset="0"/>
              <a:buChar char="•"/>
            </a:pPr>
            <a:endParaRPr lang="en-US" sz="1400" dirty="0"/>
          </a:p>
          <a:p>
            <a:pPr>
              <a:buFont typeface="Arial" charset="0"/>
              <a:buChar char="•"/>
            </a:pPr>
            <a:r>
              <a:rPr lang="en-US" sz="1400" dirty="0"/>
              <a:t> Strong written and verbal communication skills emphasized by employers</a:t>
            </a:r>
          </a:p>
          <a:p>
            <a:pPr>
              <a:buFont typeface="Arial" charset="0"/>
              <a:buChar char="•"/>
            </a:pPr>
            <a:endParaRPr lang="en-US" sz="1400" dirty="0"/>
          </a:p>
          <a:p>
            <a:pPr>
              <a:buFont typeface="Arial" charset="0"/>
              <a:buChar char="•"/>
            </a:pPr>
            <a:r>
              <a:rPr lang="en-US" sz="1400" dirty="0"/>
              <a:t> Cross-disciplinary training highly desired  (Oceanography combined with other disciplines Atmospheric Science, Computer Science, Engineering, Economics, Communication,</a:t>
            </a:r>
            <a:r>
              <a:rPr lang="en-US" sz="1400" dirty="0" smtClean="0"/>
              <a:t> Foreign Language)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152400"/>
            <a:ext cx="6970891" cy="738664"/>
          </a:xfrm>
          <a:prstGeom prst="rect">
            <a:avLst/>
          </a:prstGeom>
          <a:noFill/>
          <a:effectLst>
            <a:outerShdw blurRad="63500" sx="102000" sy="102000" algn="ctr">
              <a:srgbClr val="000000">
                <a:alpha val="43000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000000"/>
                </a:solidFill>
              </a:rPr>
              <a:t>Needs Assessment</a:t>
            </a:r>
            <a:endParaRPr lang="en-US" b="1" dirty="0">
              <a:solidFill>
                <a:srgbClr val="000000"/>
              </a:solidFill>
            </a:endParaRPr>
          </a:p>
          <a:p>
            <a:pPr algn="ctr">
              <a:defRPr/>
            </a:pPr>
            <a:r>
              <a:rPr lang="en-US" dirty="0">
                <a:solidFill>
                  <a:srgbClr val="000000"/>
                </a:solidFill>
              </a:rPr>
              <a:t>- Example: How should universities educate the future ocean workforce?</a:t>
            </a:r>
            <a:r>
              <a:rPr lang="en-US" dirty="0">
                <a:solidFill>
                  <a:srgbClr val="FFFF00"/>
                </a:solidFill>
              </a:rPr>
              <a:t> 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380144" y="1351762"/>
            <a:ext cx="3593390" cy="4929783"/>
            <a:chOff x="4960251" y="1367979"/>
            <a:chExt cx="3960845" cy="545892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40000" y="2773900"/>
              <a:ext cx="2081096" cy="156441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11114" y="1367979"/>
              <a:ext cx="1891856" cy="141889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/>
            <a:srcRect b="12601"/>
            <a:stretch/>
          </p:blipFill>
          <p:spPr>
            <a:xfrm>
              <a:off x="6902970" y="1367980"/>
              <a:ext cx="2009231" cy="1418891"/>
            </a:xfrm>
            <a:prstGeom prst="rect">
              <a:avLst/>
            </a:prstGeom>
          </p:spPr>
        </p:pic>
        <p:pic>
          <p:nvPicPr>
            <p:cNvPr id="9" name="Picture 8" descr="IMG_7244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tretch>
              <a:fillRect/>
            </a:stretch>
          </p:blipFill>
          <p:spPr>
            <a:xfrm flipH="1">
              <a:off x="6839998" y="4128327"/>
              <a:ext cx="2081097" cy="138739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93109" y="2786871"/>
              <a:ext cx="1941346" cy="137294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/>
            <a:srcRect t="5530"/>
            <a:stretch/>
          </p:blipFill>
          <p:spPr>
            <a:xfrm>
              <a:off x="4972119" y="4159815"/>
              <a:ext cx="1941346" cy="137372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60251" y="5424262"/>
              <a:ext cx="1974204" cy="137076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881980" y="5424262"/>
              <a:ext cx="2030221" cy="1402643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5756666" y="959427"/>
            <a:ext cx="3051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Workforce of future industries</a:t>
            </a:r>
            <a:endParaRPr lang="en-US" i="1" dirty="0"/>
          </a:p>
        </p:txBody>
      </p:sp>
      <p:sp>
        <p:nvSpPr>
          <p:cNvPr id="14" name="Rectangle 13"/>
          <p:cNvSpPr/>
          <p:nvPr/>
        </p:nvSpPr>
        <p:spPr>
          <a:xfrm>
            <a:off x="7123591" y="3844545"/>
            <a:ext cx="1841873" cy="1170318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381000" y="1943100"/>
            <a:ext cx="1905000" cy="4038600"/>
          </a:xfrm>
          <a:prstGeom prst="rect">
            <a:avLst/>
          </a:prstGeom>
          <a:solidFill>
            <a:srgbClr val="C0504D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3200400" y="5791200"/>
            <a:ext cx="56388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3200400" y="4572000"/>
            <a:ext cx="56388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3200400" y="3352800"/>
            <a:ext cx="56388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200400" y="1600200"/>
            <a:ext cx="5638800" cy="1600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33400" y="152400"/>
            <a:ext cx="6701737" cy="738664"/>
          </a:xfrm>
          <a:prstGeom prst="rect">
            <a:avLst/>
          </a:prstGeom>
          <a:noFill/>
          <a:effectLst>
            <a:outerShdw blurRad="63500" sx="102000" sy="102000" algn="ctr">
              <a:srgbClr val="000000">
                <a:alpha val="43000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/>
              <a:t>Formative Assessment</a:t>
            </a:r>
            <a:r>
              <a:rPr lang="en-US" dirty="0"/>
              <a:t> – </a:t>
            </a:r>
          </a:p>
          <a:p>
            <a:pPr>
              <a:defRPr/>
            </a:pPr>
            <a:r>
              <a:rPr lang="en-US" dirty="0"/>
              <a:t>Continuous Re-evaluation and Redesign of Undergraduate Curriculum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2000" y="3854293"/>
            <a:ext cx="1223963" cy="64611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Freshman</a:t>
            </a:r>
          </a:p>
          <a:p>
            <a:pPr>
              <a:defRPr/>
            </a:pPr>
            <a:r>
              <a:rPr lang="en-US" dirty="0"/>
              <a:t>Seminars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400" y="2741613"/>
            <a:ext cx="1544012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/>
              <a:t>Oceanography</a:t>
            </a:r>
          </a:p>
          <a:p>
            <a:pPr algn="ctr">
              <a:defRPr/>
            </a:pPr>
            <a:r>
              <a:rPr lang="en-US" dirty="0" smtClean="0"/>
              <a:t>101</a:t>
            </a:r>
          </a:p>
          <a:p>
            <a:pPr algn="ctr">
              <a:defRPr/>
            </a:pPr>
            <a:r>
              <a:rPr lang="en-US" dirty="0" smtClean="0"/>
              <a:t>Courses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581400" y="2057400"/>
            <a:ext cx="1312863" cy="9239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Marine</a:t>
            </a:r>
          </a:p>
          <a:p>
            <a:pPr>
              <a:defRPr/>
            </a:pPr>
            <a:r>
              <a:rPr lang="en-US" dirty="0"/>
              <a:t>Ecosystem</a:t>
            </a:r>
          </a:p>
          <a:p>
            <a:pPr>
              <a:defRPr/>
            </a:pPr>
            <a:r>
              <a:rPr lang="en-US" dirty="0"/>
              <a:t>Dynamics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29400" y="2133600"/>
            <a:ext cx="2120900" cy="64611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Graduate Intro to </a:t>
            </a:r>
          </a:p>
          <a:p>
            <a:pPr>
              <a:defRPr/>
            </a:pPr>
            <a:r>
              <a:rPr lang="en-US" dirty="0"/>
              <a:t>PO, BO, CO or GS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05400" y="2133600"/>
            <a:ext cx="1146175" cy="64611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Urban </a:t>
            </a:r>
          </a:p>
          <a:p>
            <a:pPr>
              <a:defRPr/>
            </a:pPr>
            <a:r>
              <a:rPr lang="en-US" dirty="0"/>
              <a:t>Estuaries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03392" y="3773269"/>
            <a:ext cx="1886491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Ocean </a:t>
            </a:r>
            <a:r>
              <a:rPr lang="en-US" dirty="0" smtClean="0"/>
              <a:t>Methods &amp;</a:t>
            </a:r>
          </a:p>
          <a:p>
            <a:pPr>
              <a:defRPr/>
            </a:pPr>
            <a:r>
              <a:rPr lang="en-US" dirty="0" smtClean="0"/>
              <a:t>Data Analysis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344443" y="3773269"/>
            <a:ext cx="1789113" cy="64611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Communicating</a:t>
            </a:r>
          </a:p>
          <a:p>
            <a:pPr>
              <a:defRPr/>
            </a:pPr>
            <a:r>
              <a:rPr lang="en-US" dirty="0"/>
              <a:t>Ocean Science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90402" y="4941888"/>
            <a:ext cx="4398961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/>
              <a:t>Ocean Observatories Research Course – </a:t>
            </a:r>
          </a:p>
          <a:p>
            <a:pPr>
              <a:defRPr/>
            </a:pPr>
            <a:r>
              <a:rPr lang="en-US" dirty="0" smtClean="0"/>
              <a:t>a) Regional, </a:t>
            </a:r>
            <a:r>
              <a:rPr lang="en-US" dirty="0" err="1" smtClean="0"/>
              <a:t>b</a:t>
            </a:r>
            <a:r>
              <a:rPr lang="en-US" dirty="0" smtClean="0"/>
              <a:t>) Remote, </a:t>
            </a:r>
            <a:r>
              <a:rPr lang="en-US" dirty="0" err="1" smtClean="0"/>
              <a:t>c</a:t>
            </a:r>
            <a:r>
              <a:rPr lang="en-US" dirty="0" smtClean="0"/>
              <a:t>) Global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259932" y="6161088"/>
            <a:ext cx="2988468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dirty="0"/>
              <a:t>2-Way International Exchange</a:t>
            </a:r>
          </a:p>
        </p:txBody>
      </p:sp>
      <p:sp>
        <p:nvSpPr>
          <p:cNvPr id="33810" name="TextBox 14"/>
          <p:cNvSpPr txBox="1">
            <a:spLocks noChangeArrowheads="1"/>
          </p:cNvSpPr>
          <p:nvPr/>
        </p:nvSpPr>
        <p:spPr bwMode="auto">
          <a:xfrm>
            <a:off x="3200400" y="5791200"/>
            <a:ext cx="2971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Independent Research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44443" y="5929808"/>
            <a:ext cx="1314450" cy="64611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dirty="0"/>
              <a:t>Summer </a:t>
            </a:r>
          </a:p>
          <a:p>
            <a:pPr>
              <a:defRPr/>
            </a:pPr>
            <a:r>
              <a:rPr lang="en-US" dirty="0"/>
              <a:t>Internships</a:t>
            </a:r>
          </a:p>
        </p:txBody>
      </p:sp>
      <p:sp>
        <p:nvSpPr>
          <p:cNvPr id="33812" name="TextBox 18"/>
          <p:cNvSpPr txBox="1">
            <a:spLocks noChangeArrowheads="1"/>
          </p:cNvSpPr>
          <p:nvPr/>
        </p:nvSpPr>
        <p:spPr bwMode="auto">
          <a:xfrm>
            <a:off x="3200400" y="1600200"/>
            <a:ext cx="18272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Theory Courses</a:t>
            </a:r>
          </a:p>
        </p:txBody>
      </p:sp>
      <p:sp>
        <p:nvSpPr>
          <p:cNvPr id="33813" name="TextBox 21"/>
          <p:cNvSpPr txBox="1">
            <a:spLocks noChangeArrowheads="1"/>
          </p:cNvSpPr>
          <p:nvPr/>
        </p:nvSpPr>
        <p:spPr bwMode="auto">
          <a:xfrm>
            <a:off x="3200400" y="3429000"/>
            <a:ext cx="16462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Skills Courses</a:t>
            </a:r>
          </a:p>
        </p:txBody>
      </p:sp>
      <p:sp>
        <p:nvSpPr>
          <p:cNvPr id="33814" name="TextBox 23"/>
          <p:cNvSpPr txBox="1">
            <a:spLocks noChangeArrowheads="1"/>
          </p:cNvSpPr>
          <p:nvPr/>
        </p:nvSpPr>
        <p:spPr bwMode="auto">
          <a:xfrm>
            <a:off x="3200400" y="4572000"/>
            <a:ext cx="38266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Team-based </a:t>
            </a:r>
            <a:r>
              <a:rPr lang="en-US" dirty="0"/>
              <a:t>Research Apprenticeships</a:t>
            </a:r>
          </a:p>
        </p:txBody>
      </p:sp>
      <p:sp>
        <p:nvSpPr>
          <p:cNvPr id="33815" name="TextBox 26"/>
          <p:cNvSpPr txBox="1">
            <a:spLocks noChangeArrowheads="1"/>
          </p:cNvSpPr>
          <p:nvPr/>
        </p:nvSpPr>
        <p:spPr bwMode="auto">
          <a:xfrm>
            <a:off x="381000" y="2005491"/>
            <a:ext cx="1905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/>
              <a:t>Feeder Courses</a:t>
            </a:r>
            <a:endParaRPr lang="en-US" dirty="0"/>
          </a:p>
        </p:txBody>
      </p:sp>
      <p:cxnSp>
        <p:nvCxnSpPr>
          <p:cNvPr id="29" name="Straight Arrow Connector 28"/>
          <p:cNvCxnSpPr/>
          <p:nvPr/>
        </p:nvCxnSpPr>
        <p:spPr>
          <a:xfrm rot="5400000" flipH="1" flipV="1">
            <a:off x="2286000" y="2590800"/>
            <a:ext cx="914400" cy="762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2362200" y="3962400"/>
            <a:ext cx="762000" cy="76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2362200" y="4419600"/>
            <a:ext cx="762000" cy="685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rot="16200000" flipH="1">
            <a:off x="2019300" y="5067300"/>
            <a:ext cx="1447800" cy="762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81000" y="4681835"/>
            <a:ext cx="1905000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/>
              <a:t>Oceanography</a:t>
            </a:r>
            <a:endParaRPr lang="en-US" dirty="0" smtClean="0"/>
          </a:p>
          <a:p>
            <a:pPr algn="ctr">
              <a:defRPr/>
            </a:pPr>
            <a:r>
              <a:rPr lang="en-US" dirty="0" smtClean="0"/>
              <a:t>House – Learning Community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7968265" y="5929808"/>
            <a:ext cx="782035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dirty="0" smtClean="0"/>
              <a:t>Senior </a:t>
            </a:r>
          </a:p>
          <a:p>
            <a:pPr>
              <a:defRPr/>
            </a:pPr>
            <a:r>
              <a:rPr lang="en-US" dirty="0" smtClean="0"/>
              <a:t>Thesis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396" y="-10132"/>
            <a:ext cx="5626295" cy="6771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cap="all" dirty="0" smtClean="0"/>
              <a:t>Team-based Research Apprenticeships</a:t>
            </a:r>
          </a:p>
          <a:p>
            <a:endParaRPr lang="en-US" b="1" i="1" dirty="0" smtClean="0"/>
          </a:p>
          <a:p>
            <a:r>
              <a:rPr lang="en-US" b="1" i="1" dirty="0" smtClean="0"/>
              <a:t>Course Mechanics</a:t>
            </a:r>
            <a:r>
              <a:rPr lang="en-US" dirty="0" smtClean="0"/>
              <a:t>:</a:t>
            </a:r>
          </a:p>
          <a:p>
            <a:pPr marL="342900" indent="-342900">
              <a:buAutoNum type="arabicParenR"/>
            </a:pPr>
            <a:r>
              <a:rPr lang="en-US" sz="1600" dirty="0" smtClean="0"/>
              <a:t>Marine Science Major requires 6 credits of Research.</a:t>
            </a:r>
          </a:p>
          <a:p>
            <a:pPr marL="342900" indent="-342900">
              <a:buAutoNum type="arabicParenR"/>
            </a:pPr>
            <a:r>
              <a:rPr lang="en-US" sz="1600" dirty="0" smtClean="0"/>
              <a:t>Ocean Observatories course is 1.5 credits –one 80-minute class period per week.</a:t>
            </a:r>
          </a:p>
          <a:p>
            <a:pPr marL="342900" indent="-342900">
              <a:buAutoNum type="arabicParenR"/>
            </a:pPr>
            <a:r>
              <a:rPr lang="en-US" sz="1600" dirty="0" smtClean="0"/>
              <a:t>Students can sign up multiple times.</a:t>
            </a:r>
          </a:p>
          <a:p>
            <a:endParaRPr lang="en-US" dirty="0" smtClean="0"/>
          </a:p>
          <a:p>
            <a:r>
              <a:rPr lang="en-US" b="1" i="1" dirty="0" smtClean="0"/>
              <a:t>What we (the teachers) do</a:t>
            </a:r>
            <a:r>
              <a:rPr lang="en-US" b="1" dirty="0" smtClean="0"/>
              <a:t>:</a:t>
            </a:r>
          </a:p>
          <a:p>
            <a:pPr marL="342900" indent="-342900"/>
            <a:r>
              <a:rPr lang="en-US" sz="1600" dirty="0" smtClean="0"/>
              <a:t>1) </a:t>
            </a:r>
            <a:r>
              <a:rPr lang="en-US" sz="1600" i="1" dirty="0" smtClean="0"/>
              <a:t>Mentorship Model – Cognitive Apprenticeship </a:t>
            </a:r>
            <a:r>
              <a:rPr lang="en-US" sz="1600" i="1" smtClean="0"/>
              <a:t>– Experiential</a:t>
            </a:r>
          </a:p>
          <a:p>
            <a:pPr marL="342900" indent="-342900"/>
            <a:r>
              <a:rPr lang="en-US" sz="1600" dirty="0" smtClean="0"/>
              <a:t>       </a:t>
            </a:r>
            <a:r>
              <a:rPr lang="en-US" sz="1600" i="1" dirty="0" smtClean="0"/>
              <a:t>Watch One -&gt; Do One -&gt; Teach One  </a:t>
            </a:r>
          </a:p>
          <a:p>
            <a:pPr marL="342900" indent="-342900"/>
            <a:r>
              <a:rPr lang="en-US" sz="1600" i="1" dirty="0"/>
              <a:t>	</a:t>
            </a:r>
            <a:r>
              <a:rPr lang="en-US" sz="1600" i="1" dirty="0" smtClean="0"/>
              <a:t>(Observer -&gt; Worker -&gt; Mentor)</a:t>
            </a:r>
          </a:p>
          <a:p>
            <a:pPr marL="342900" indent="-342900"/>
            <a:r>
              <a:rPr lang="en-US" sz="1600" dirty="0" smtClean="0"/>
              <a:t>2) </a:t>
            </a:r>
            <a:r>
              <a:rPr lang="en-US" sz="1600" i="1" dirty="0" smtClean="0"/>
              <a:t>Grand Challenges can only be achieved through sustained teamwork </a:t>
            </a:r>
            <a:r>
              <a:rPr lang="en-US" sz="1600" dirty="0" smtClean="0"/>
              <a:t>– research now bridges semesters and summers.</a:t>
            </a:r>
          </a:p>
          <a:p>
            <a:pPr marL="342900" indent="-342900"/>
            <a:r>
              <a:rPr lang="en-US" sz="1600" dirty="0" smtClean="0"/>
              <a:t>3) </a:t>
            </a:r>
            <a:r>
              <a:rPr lang="en-US" sz="1600" i="1" dirty="0" smtClean="0"/>
              <a:t>We do not fear failure </a:t>
            </a:r>
            <a:r>
              <a:rPr lang="en-US" sz="1600" dirty="0" smtClean="0"/>
              <a:t>– Undergraduate Education is a time for exploration and risk-taking.</a:t>
            </a:r>
          </a:p>
          <a:p>
            <a:pPr marL="342900" indent="-342900"/>
            <a:endParaRPr lang="en-US" dirty="0" smtClean="0"/>
          </a:p>
          <a:p>
            <a:pPr marL="342900" indent="-342900"/>
            <a:r>
              <a:rPr lang="en-US" b="1" i="1" dirty="0" smtClean="0"/>
              <a:t>What the students do</a:t>
            </a:r>
            <a:r>
              <a:rPr lang="en-US" dirty="0" smtClean="0"/>
              <a:t>:</a:t>
            </a:r>
          </a:p>
          <a:p>
            <a:pPr marL="342900" indent="-342900">
              <a:buAutoNum type="arabicParenR"/>
            </a:pPr>
            <a:r>
              <a:rPr lang="en-US" sz="1600" i="1" dirty="0" smtClean="0"/>
              <a:t>Divide into research teams led by a mentor </a:t>
            </a:r>
            <a:r>
              <a:rPr lang="en-US" sz="1600" dirty="0" smtClean="0"/>
              <a:t>(teach one), and consisting of a few workers (do one) and a few observers (watch one).</a:t>
            </a:r>
          </a:p>
          <a:p>
            <a:pPr marL="342900" indent="-342900">
              <a:buAutoNum type="arabicParenR"/>
            </a:pPr>
            <a:r>
              <a:rPr lang="en-US" sz="1600" i="1" dirty="0" smtClean="0"/>
              <a:t>Propose and conduct a team research project</a:t>
            </a:r>
            <a:r>
              <a:rPr lang="en-US" sz="1600" dirty="0" smtClean="0"/>
              <a:t> based on ocean observatory data.</a:t>
            </a:r>
          </a:p>
          <a:p>
            <a:pPr marL="342900" indent="-342900">
              <a:buAutoNum type="arabicParenR"/>
            </a:pPr>
            <a:r>
              <a:rPr lang="en-US" sz="1600" i="1" dirty="0" smtClean="0"/>
              <a:t>Communicate results through blogs and presentations</a:t>
            </a:r>
            <a:r>
              <a:rPr lang="en-US" sz="1600" dirty="0" smtClean="0"/>
              <a:t>.</a:t>
            </a:r>
          </a:p>
          <a:p>
            <a:pPr marL="342900" indent="-342900">
              <a:buAutoNum type="arabicParenR"/>
            </a:pPr>
            <a:endParaRPr lang="en-US" dirty="0" smtClean="0"/>
          </a:p>
          <a:p>
            <a:pPr marL="342900" indent="-342900">
              <a:buAutoNum type="arabicParenR"/>
            </a:pPr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0692" y="0"/>
            <a:ext cx="3213308" cy="21432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17815"/>
          <a:stretch/>
        </p:blipFill>
        <p:spPr>
          <a:xfrm>
            <a:off x="5930692" y="1870356"/>
            <a:ext cx="3457029" cy="18978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0691" y="3352261"/>
            <a:ext cx="3457029" cy="23091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0691" y="5147144"/>
            <a:ext cx="3567524" cy="23829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/>
          <p:cNvSpPr/>
          <p:nvPr/>
        </p:nvSpPr>
        <p:spPr>
          <a:xfrm>
            <a:off x="2209800" y="1295400"/>
            <a:ext cx="6705600" cy="3581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/>
          <p:cNvSpPr/>
          <p:nvPr/>
        </p:nvSpPr>
        <p:spPr>
          <a:xfrm>
            <a:off x="2286000" y="1371600"/>
            <a:ext cx="1828800" cy="3429000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/>
          <p:cNvSpPr/>
          <p:nvPr/>
        </p:nvSpPr>
        <p:spPr>
          <a:xfrm>
            <a:off x="4419600" y="1371600"/>
            <a:ext cx="2438400" cy="3429000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41"/>
          <p:cNvSpPr/>
          <p:nvPr/>
        </p:nvSpPr>
        <p:spPr>
          <a:xfrm>
            <a:off x="7162800" y="1371600"/>
            <a:ext cx="1600200" cy="3429000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029200" y="2133600"/>
            <a:ext cx="12192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Mentors</a:t>
            </a:r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 rot="19005031">
            <a:off x="1706397" y="4834357"/>
            <a:ext cx="1109065" cy="304800"/>
          </a:xfrm>
          <a:prstGeom prst="right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576188" y="772179"/>
            <a:ext cx="58204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smtClean="0"/>
              <a:t>Ocean Observatories Research Course </a:t>
            </a:r>
            <a:endParaRPr lang="en-US" sz="2800" b="1" u="sng" dirty="0"/>
          </a:p>
        </p:txBody>
      </p:sp>
      <p:sp>
        <p:nvSpPr>
          <p:cNvPr id="10" name="Rectangle 9"/>
          <p:cNvSpPr/>
          <p:nvPr/>
        </p:nvSpPr>
        <p:spPr>
          <a:xfrm>
            <a:off x="8153400" y="2133600"/>
            <a:ext cx="381000" cy="2438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</a:t>
            </a:r>
          </a:p>
          <a:p>
            <a:pPr algn="ctr"/>
            <a:r>
              <a:rPr lang="en-US" dirty="0" smtClean="0"/>
              <a:t>L</a:t>
            </a:r>
            <a:br>
              <a:rPr lang="en-US" dirty="0" smtClean="0"/>
            </a:br>
            <a:r>
              <a:rPr lang="en-US" dirty="0" smtClean="0"/>
              <a:t>O</a:t>
            </a:r>
            <a:br>
              <a:rPr lang="en-US" dirty="0" smtClean="0"/>
            </a:br>
            <a:r>
              <a:rPr lang="en-US" dirty="0" smtClean="0"/>
              <a:t>B</a:t>
            </a:r>
            <a:br>
              <a:rPr lang="en-US" dirty="0" smtClean="0"/>
            </a:br>
            <a:r>
              <a:rPr lang="en-US" dirty="0" smtClean="0"/>
              <a:t>A</a:t>
            </a:r>
            <a:br>
              <a:rPr lang="en-US" dirty="0" smtClean="0"/>
            </a:br>
            <a:r>
              <a:rPr lang="en-US" dirty="0" smtClean="0"/>
              <a:t>L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772400" y="2133600"/>
            <a:ext cx="381000" cy="2438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</a:t>
            </a:r>
            <a:br>
              <a:rPr lang="en-US" dirty="0" smtClean="0"/>
            </a:br>
            <a:r>
              <a:rPr lang="en-US" dirty="0" smtClean="0"/>
              <a:t>M</a:t>
            </a:r>
            <a:br>
              <a:rPr lang="en-US" dirty="0" smtClean="0"/>
            </a:br>
            <a:r>
              <a:rPr lang="en-US" dirty="0" smtClean="0"/>
              <a:t>O</a:t>
            </a:r>
            <a:br>
              <a:rPr lang="en-US" dirty="0" smtClean="0"/>
            </a:br>
            <a:r>
              <a:rPr lang="en-US" dirty="0" smtClean="0"/>
              <a:t>T</a:t>
            </a:r>
            <a:br>
              <a:rPr lang="en-US" dirty="0" smtClean="0"/>
            </a:br>
            <a:r>
              <a:rPr lang="en-US" dirty="0" smtClean="0"/>
              <a:t>E</a:t>
            </a:r>
          </a:p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7391400" y="2133600"/>
            <a:ext cx="381000" cy="2438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REG</a:t>
            </a:r>
          </a:p>
          <a:p>
            <a:pPr algn="ctr"/>
            <a:r>
              <a:rPr lang="en-US" dirty="0" smtClean="0"/>
              <a:t>I</a:t>
            </a:r>
          </a:p>
          <a:p>
            <a:pPr algn="ctr"/>
            <a:r>
              <a:rPr lang="en-US" dirty="0" smtClean="0"/>
              <a:t>O</a:t>
            </a:r>
            <a:br>
              <a:rPr lang="en-US" dirty="0" smtClean="0"/>
            </a:br>
            <a:r>
              <a:rPr lang="en-US" dirty="0" smtClean="0"/>
              <a:t>N</a:t>
            </a:r>
            <a:br>
              <a:rPr lang="en-US" dirty="0" smtClean="0"/>
            </a:br>
            <a:r>
              <a:rPr lang="en-US" dirty="0" smtClean="0"/>
              <a:t>A</a:t>
            </a:r>
            <a:br>
              <a:rPr lang="en-US" dirty="0" smtClean="0"/>
            </a:br>
            <a:r>
              <a:rPr lang="en-US" dirty="0" smtClean="0"/>
              <a:t>L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029200" y="3200400"/>
            <a:ext cx="12192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Workers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5029200" y="3886200"/>
            <a:ext cx="12192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Observers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667000" y="2133600"/>
            <a:ext cx="11430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Mentors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2667000" y="2971800"/>
            <a:ext cx="11430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Workers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667000" y="3810000"/>
            <a:ext cx="11430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Observers</a:t>
            </a:r>
            <a:endParaRPr lang="en-US" dirty="0"/>
          </a:p>
        </p:txBody>
      </p:sp>
      <p:cxnSp>
        <p:nvCxnSpPr>
          <p:cNvPr id="25" name="Straight Arrow Connector 24"/>
          <p:cNvCxnSpPr>
            <a:stCxn id="16" idx="3"/>
            <a:endCxn id="4" idx="1"/>
          </p:cNvCxnSpPr>
          <p:nvPr/>
        </p:nvCxnSpPr>
        <p:spPr>
          <a:xfrm flipV="1">
            <a:off x="3810000" y="2476500"/>
            <a:ext cx="1219200" cy="76200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7" idx="3"/>
          </p:cNvCxnSpPr>
          <p:nvPr/>
        </p:nvCxnSpPr>
        <p:spPr>
          <a:xfrm>
            <a:off x="3810000" y="3390900"/>
            <a:ext cx="1219200" cy="342900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8" idx="3"/>
          </p:cNvCxnSpPr>
          <p:nvPr/>
        </p:nvCxnSpPr>
        <p:spPr>
          <a:xfrm flipV="1">
            <a:off x="3810000" y="3962400"/>
            <a:ext cx="1219200" cy="228600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4" idx="3"/>
          </p:cNvCxnSpPr>
          <p:nvPr/>
        </p:nvCxnSpPr>
        <p:spPr>
          <a:xfrm>
            <a:off x="6248400" y="2476500"/>
            <a:ext cx="1143000" cy="647700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14" idx="3"/>
            <a:endCxn id="13" idx="1"/>
          </p:cNvCxnSpPr>
          <p:nvPr/>
        </p:nvCxnSpPr>
        <p:spPr>
          <a:xfrm flipV="1">
            <a:off x="6248400" y="3352800"/>
            <a:ext cx="1143000" cy="190500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15" idx="3"/>
          </p:cNvCxnSpPr>
          <p:nvPr/>
        </p:nvCxnSpPr>
        <p:spPr>
          <a:xfrm flipV="1">
            <a:off x="6248400" y="3657600"/>
            <a:ext cx="1143000" cy="571500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ight Arrow 26"/>
          <p:cNvSpPr/>
          <p:nvPr/>
        </p:nvSpPr>
        <p:spPr>
          <a:xfrm rot="18804267">
            <a:off x="4337456" y="4765959"/>
            <a:ext cx="861770" cy="304800"/>
          </a:xfrm>
          <a:prstGeom prst="rightArrow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Arrow 28"/>
          <p:cNvSpPr/>
          <p:nvPr/>
        </p:nvSpPr>
        <p:spPr>
          <a:xfrm rot="16200000">
            <a:off x="7315200" y="4648200"/>
            <a:ext cx="457200" cy="304800"/>
          </a:xfrm>
          <a:prstGeom prst="rightArrow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Arrow 29"/>
          <p:cNvSpPr/>
          <p:nvPr/>
        </p:nvSpPr>
        <p:spPr>
          <a:xfrm rot="16200000">
            <a:off x="7696200" y="4648200"/>
            <a:ext cx="457200" cy="304800"/>
          </a:xfrm>
          <a:prstGeom prst="rightArrow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/>
          <p:cNvSpPr/>
          <p:nvPr/>
        </p:nvSpPr>
        <p:spPr>
          <a:xfrm rot="16200000">
            <a:off x="8077200" y="4648200"/>
            <a:ext cx="457200" cy="304800"/>
          </a:xfrm>
          <a:prstGeom prst="rightArrow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934200" y="4993004"/>
            <a:ext cx="2057400" cy="9144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 smtClean="0"/>
              <a:t>Ocean Observatories</a:t>
            </a:r>
            <a:endParaRPr lang="en-US" dirty="0"/>
          </a:p>
        </p:txBody>
      </p:sp>
      <p:sp>
        <p:nvSpPr>
          <p:cNvPr id="33" name="Right Arrow 32"/>
          <p:cNvSpPr/>
          <p:nvPr/>
        </p:nvSpPr>
        <p:spPr>
          <a:xfrm>
            <a:off x="1828800" y="4267200"/>
            <a:ext cx="838200" cy="304800"/>
          </a:xfrm>
          <a:prstGeom prst="right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/>
          <p:cNvSpPr/>
          <p:nvPr/>
        </p:nvSpPr>
        <p:spPr>
          <a:xfrm>
            <a:off x="1828800" y="3505200"/>
            <a:ext cx="838200" cy="304800"/>
          </a:xfrm>
          <a:prstGeom prst="right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/>
          <p:cNvSpPr/>
          <p:nvPr/>
        </p:nvSpPr>
        <p:spPr>
          <a:xfrm>
            <a:off x="1828800" y="2971800"/>
            <a:ext cx="838200" cy="304800"/>
          </a:xfrm>
          <a:prstGeom prst="right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/>
          <p:cNvSpPr/>
          <p:nvPr/>
        </p:nvSpPr>
        <p:spPr>
          <a:xfrm rot="2018473">
            <a:off x="1673503" y="2015933"/>
            <a:ext cx="1042823" cy="304800"/>
          </a:xfrm>
          <a:prstGeom prst="right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228600" y="1676400"/>
            <a:ext cx="1828800" cy="6858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Repeat Students 3-6 Times</a:t>
            </a:r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228600" y="2610802"/>
            <a:ext cx="1828800" cy="6858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Repeat Students 1-3 Times</a:t>
            </a:r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>
            <a:off x="228600" y="3352800"/>
            <a:ext cx="1828800" cy="6858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Freshman Oceanography House</a:t>
            </a:r>
            <a:endParaRPr lang="en-US" sz="1600" dirty="0"/>
          </a:p>
        </p:txBody>
      </p:sp>
      <p:sp>
        <p:nvSpPr>
          <p:cNvPr id="21" name="Rounded Rectangle 20"/>
          <p:cNvSpPr/>
          <p:nvPr/>
        </p:nvSpPr>
        <p:spPr>
          <a:xfrm>
            <a:off x="228600" y="4267200"/>
            <a:ext cx="1828800" cy="6858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Oceans 101</a:t>
            </a:r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228600" y="5029200"/>
            <a:ext cx="1828800" cy="6858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Freshman Seminar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2209800" y="14478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Full Class Logistics &amp; Info Sharing</a:t>
            </a:r>
            <a:endParaRPr lang="en-US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4410496" y="1341566"/>
            <a:ext cx="2447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Skills Building</a:t>
            </a:r>
          </a:p>
          <a:p>
            <a:pPr algn="ctr"/>
            <a:r>
              <a:rPr lang="en-US" b="1" dirty="0" smtClean="0"/>
              <a:t>Background Discussions</a:t>
            </a:r>
            <a:endParaRPr lang="en-US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7162800" y="14478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Team Projects</a:t>
            </a:r>
            <a:endParaRPr lang="en-US" b="1" dirty="0"/>
          </a:p>
        </p:txBody>
      </p:sp>
      <p:sp>
        <p:nvSpPr>
          <p:cNvPr id="74" name="TextBox 73"/>
          <p:cNvSpPr txBox="1"/>
          <p:nvPr/>
        </p:nvSpPr>
        <p:spPr>
          <a:xfrm>
            <a:off x="152400" y="12954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Feeder Courses</a:t>
            </a:r>
            <a:endParaRPr lang="en-US" b="1" dirty="0"/>
          </a:p>
        </p:txBody>
      </p:sp>
      <p:sp>
        <p:nvSpPr>
          <p:cNvPr id="78" name="Right Arrow 77"/>
          <p:cNvSpPr/>
          <p:nvPr/>
        </p:nvSpPr>
        <p:spPr>
          <a:xfrm rot="13530475">
            <a:off x="3744478" y="4683945"/>
            <a:ext cx="655338" cy="304800"/>
          </a:xfrm>
          <a:prstGeom prst="rightArrow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429000" y="5013006"/>
            <a:ext cx="2057400" cy="9144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 smtClean="0"/>
              <a:t>COSEE Network</a:t>
            </a:r>
          </a:p>
          <a:p>
            <a:pPr algn="ctr"/>
            <a:r>
              <a:rPr lang="en-US" dirty="0" smtClean="0"/>
              <a:t>OOI EPE Tools</a:t>
            </a:r>
            <a:endParaRPr lang="en-US" dirty="0"/>
          </a:p>
        </p:txBody>
      </p:sp>
      <p:sp>
        <p:nvSpPr>
          <p:cNvPr id="43" name="Rounded Rectangle 42"/>
          <p:cNvSpPr/>
          <p:nvPr/>
        </p:nvSpPr>
        <p:spPr>
          <a:xfrm>
            <a:off x="152400" y="1295399"/>
            <a:ext cx="1981200" cy="4572001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0" y="0"/>
            <a:ext cx="4204847" cy="738664"/>
          </a:xfrm>
          <a:prstGeom prst="rect">
            <a:avLst/>
          </a:prstGeom>
          <a:noFill/>
          <a:effectLst>
            <a:outerShdw blurRad="63500" sx="102000" sy="102000" algn="ctr">
              <a:srgbClr val="000000">
                <a:alpha val="43000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/>
              <a:t>Formative Assessment</a:t>
            </a:r>
            <a:r>
              <a:rPr lang="en-US" dirty="0"/>
              <a:t> –</a:t>
            </a:r>
            <a:r>
              <a:rPr lang="en-US" dirty="0" smtClean="0"/>
              <a:t>  </a:t>
            </a:r>
          </a:p>
          <a:p>
            <a:pPr>
              <a:defRPr/>
            </a:pPr>
            <a:r>
              <a:rPr lang="en-US" dirty="0" smtClean="0"/>
              <a:t>Continuous Re-evaluation and Redesign of: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215247" y="6315406"/>
            <a:ext cx="4861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Dark blue are the students in the light blue course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2-02-21 at 6.13.02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0943" y="816298"/>
            <a:ext cx="4470867" cy="3345846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5" name="Picture 4" descr="Screen shot 2012-02-21 at 6.12.13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86" y="808995"/>
            <a:ext cx="4456287" cy="3353149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85800" y="0"/>
            <a:ext cx="7772400" cy="7067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Preparing Future Science 2.0 Scientists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776" y="4162144"/>
            <a:ext cx="902222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T: “We must explicitly point out when and how our work is Multiplatform and Multimodal.”</a:t>
            </a:r>
          </a:p>
          <a:p>
            <a:endParaRPr lang="en-US" sz="800" dirty="0" smtClean="0"/>
          </a:p>
          <a:p>
            <a:r>
              <a:rPr lang="en-US" sz="2000" i="1" dirty="0" smtClean="0"/>
              <a:t>S: “During a glider mission, I will have many technology platforms open and I will share information and data in many different ways.”</a:t>
            </a:r>
            <a:endParaRPr lang="en-US" sz="2000" dirty="0" smtClean="0"/>
          </a:p>
          <a:p>
            <a:endParaRPr lang="en-US" sz="800" dirty="0" smtClean="0"/>
          </a:p>
          <a:p>
            <a:r>
              <a:rPr lang="en-US" sz="2000" dirty="0" smtClean="0"/>
              <a:t>T: “We must develop new pedagogical strategies that make Multiplatform and Multimodality explicit for students at different stages in their education.”</a:t>
            </a:r>
          </a:p>
          <a:p>
            <a:endParaRPr lang="en-US" sz="800" dirty="0" smtClean="0"/>
          </a:p>
          <a:p>
            <a:r>
              <a:rPr lang="en-US" sz="2000" i="1" dirty="0" smtClean="0"/>
              <a:t>S: “The Ross Sea Glider story - The students will never forget that day in class”.</a:t>
            </a:r>
            <a:endParaRPr lang="en-US" sz="20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2930699" y="3836459"/>
            <a:ext cx="13427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From Tim Zimmerman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2-02-20 at 10.14.20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8792" y="4051246"/>
            <a:ext cx="3556452" cy="26545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8717" y="478440"/>
            <a:ext cx="4735179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/>
            <a:r>
              <a:rPr lang="en-US" b="1" dirty="0" smtClean="0"/>
              <a:t>Ocean Observatories Research Course Grading:</a:t>
            </a:r>
          </a:p>
          <a:p>
            <a:pPr marL="342900" indent="-342900">
              <a:buAutoNum type="arabicParenR"/>
            </a:pPr>
            <a:r>
              <a:rPr lang="en-US" dirty="0" smtClean="0"/>
              <a:t>Class Attendance – required – sign in sheet</a:t>
            </a:r>
          </a:p>
          <a:p>
            <a:pPr marL="342900" indent="-342900">
              <a:buAutoNum type="arabicParenR"/>
            </a:pPr>
            <a:r>
              <a:rPr lang="en-US" dirty="0" smtClean="0"/>
              <a:t>Peer Evaluations – Mentors grade team members, team jointly grades mentors</a:t>
            </a:r>
          </a:p>
          <a:p>
            <a:pPr marL="342900" indent="-342900">
              <a:buAutoNum type="arabicParenR"/>
            </a:pPr>
            <a:r>
              <a:rPr lang="en-US" dirty="0" smtClean="0"/>
              <a:t>Midterm – Team Research Proposal – Concept Map </a:t>
            </a:r>
          </a:p>
          <a:p>
            <a:pPr marL="342900" indent="-342900">
              <a:buAutoNum type="arabicParenR"/>
            </a:pPr>
            <a:r>
              <a:rPr lang="en-US" dirty="0" smtClean="0"/>
              <a:t>Final – Team Research Results –                Posters &amp; </a:t>
            </a:r>
            <a:r>
              <a:rPr lang="en-US" dirty="0" err="1" smtClean="0"/>
              <a:t>Powerpoints</a:t>
            </a:r>
            <a:endParaRPr lang="en-US" dirty="0" smtClean="0"/>
          </a:p>
        </p:txBody>
      </p:sp>
      <p:pic>
        <p:nvPicPr>
          <p:cNvPr id="9" name="Picture 8" descr="Screen shot 2012-02-20 at 10.30.25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8792" y="626276"/>
            <a:ext cx="3815208" cy="2852529"/>
          </a:xfrm>
          <a:prstGeom prst="rect">
            <a:avLst/>
          </a:prstGeom>
        </p:spPr>
      </p:pic>
      <p:pic>
        <p:nvPicPr>
          <p:cNvPr id="12" name="Picture 11" descr="Screen shot 2012-02-20 at 2.22.35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717" y="3851111"/>
            <a:ext cx="4004261" cy="300688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158042" y="141795"/>
            <a:ext cx="41831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Regional Observatory - Mid-Atlantic</a:t>
            </a:r>
          </a:p>
          <a:p>
            <a:endParaRPr lang="en-US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95740" y="3451001"/>
            <a:ext cx="35389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Remote Observatory - Antarctic</a:t>
            </a:r>
            <a:endParaRPr lang="en-US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870720" y="3657969"/>
            <a:ext cx="22487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Global Observatory</a:t>
            </a:r>
            <a:endParaRPr lang="en-US" sz="2000" b="1" dirty="0"/>
          </a:p>
        </p:txBody>
      </p:sp>
      <p:sp>
        <p:nvSpPr>
          <p:cNvPr id="16" name="Left-Right Arrow 15"/>
          <p:cNvSpPr/>
          <p:nvPr/>
        </p:nvSpPr>
        <p:spPr>
          <a:xfrm>
            <a:off x="4654345" y="2183425"/>
            <a:ext cx="1216152" cy="484632"/>
          </a:xfrm>
          <a:prstGeom prst="leftRight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Up-Down Arrow 16"/>
          <p:cNvSpPr/>
          <p:nvPr/>
        </p:nvSpPr>
        <p:spPr>
          <a:xfrm>
            <a:off x="3787689" y="2668057"/>
            <a:ext cx="484632" cy="1216152"/>
          </a:xfrm>
          <a:prstGeom prst="upDown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Left-Right Arrow 17"/>
          <p:cNvSpPr/>
          <p:nvPr/>
        </p:nvSpPr>
        <p:spPr>
          <a:xfrm rot="3082981">
            <a:off x="4173739" y="2982451"/>
            <a:ext cx="1216152" cy="484632"/>
          </a:xfrm>
          <a:prstGeom prst="leftRight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2-02-19 at 2.31.08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7176" y="3984099"/>
            <a:ext cx="3701928" cy="28208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152400"/>
            <a:ext cx="5704506" cy="461665"/>
          </a:xfrm>
          <a:prstGeom prst="rect">
            <a:avLst/>
          </a:prstGeom>
          <a:noFill/>
          <a:effectLst>
            <a:outerShdw blurRad="63500" sx="102000" sy="102000" algn="ctr">
              <a:srgbClr val="000000">
                <a:alpha val="43000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 smtClean="0"/>
              <a:t>Summative </a:t>
            </a:r>
            <a:r>
              <a:rPr lang="en-US" sz="2400" b="1" dirty="0"/>
              <a:t>Assessment</a:t>
            </a:r>
            <a:r>
              <a:rPr lang="en-US" dirty="0"/>
              <a:t> </a:t>
            </a:r>
            <a:r>
              <a:rPr lang="en-US" b="1" dirty="0"/>
              <a:t>–</a:t>
            </a:r>
            <a:r>
              <a:rPr lang="en-US" b="1" dirty="0" smtClean="0"/>
              <a:t>  Did we have an impact?</a:t>
            </a:r>
            <a:endParaRPr lang="en-US" b="1" dirty="0"/>
          </a:p>
        </p:txBody>
      </p:sp>
      <p:graphicFrame>
        <p:nvGraphicFramePr>
          <p:cNvPr id="5" name="Chart 4"/>
          <p:cNvGraphicFramePr/>
          <p:nvPr/>
        </p:nvGraphicFramePr>
        <p:xfrm>
          <a:off x="0" y="478451"/>
          <a:ext cx="5337175" cy="2952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6" descr="6761082895_db19bdef61_b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3800533"/>
            <a:ext cx="4583960" cy="30574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47806" y="3615867"/>
            <a:ext cx="3391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Number of Marine Science Majors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22070" y="3431201"/>
            <a:ext cx="3403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Spring 2012 Course:  &gt;70 Students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852364" y="1087362"/>
            <a:ext cx="30301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Increase in Number &amp; Scope of Research Internships</a:t>
            </a:r>
            <a:endParaRPr lang="en-US" dirty="0" smtClean="0"/>
          </a:p>
          <a:p>
            <a:endParaRPr lang="en-US" sz="800" dirty="0" smtClean="0"/>
          </a:p>
          <a:p>
            <a:r>
              <a:rPr lang="en-US" sz="1400" dirty="0" smtClean="0"/>
              <a:t>Locations: Australia, Antarctica, Svalbard, Spain, Canaries, Azores, California, Florida, New Jersey</a:t>
            </a:r>
          </a:p>
          <a:p>
            <a:endParaRPr lang="en-US" sz="800" dirty="0" smtClean="0"/>
          </a:p>
          <a:p>
            <a:r>
              <a:rPr lang="en-US" sz="1400" dirty="0" smtClean="0"/>
              <a:t>Sponsors: NSF, DHS, Alumni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65503" y="1308495"/>
            <a:ext cx="1703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Trans-Atlantic Glider Challenge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0060" y="0"/>
            <a:ext cx="30119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FAQ: Is it expandable?</a:t>
            </a:r>
            <a:endParaRPr lang="en-US" sz="2400" b="1" dirty="0"/>
          </a:p>
        </p:txBody>
      </p:sp>
      <p:pic>
        <p:nvPicPr>
          <p:cNvPr id="7" name="Picture 6" descr="Screen shot 2012-02-20 at 11.20.52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81" y="461665"/>
            <a:ext cx="4583960" cy="8935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3381" y="1355188"/>
            <a:ext cx="4666284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Companion Course at </a:t>
            </a:r>
          </a:p>
          <a:p>
            <a:r>
              <a:rPr lang="en-US" b="1" dirty="0" err="1" smtClean="0"/>
              <a:t>Plataforma</a:t>
            </a:r>
            <a:r>
              <a:rPr lang="en-US" b="1" dirty="0" smtClean="0"/>
              <a:t> </a:t>
            </a:r>
            <a:r>
              <a:rPr lang="en-US" b="1" dirty="0" err="1" smtClean="0"/>
              <a:t>Oceanica</a:t>
            </a:r>
            <a:r>
              <a:rPr lang="en-US" b="1" dirty="0" smtClean="0"/>
              <a:t> de Canarias</a:t>
            </a:r>
          </a:p>
          <a:p>
            <a:endParaRPr lang="en-US" sz="800" dirty="0" smtClean="0"/>
          </a:p>
          <a:p>
            <a:pPr>
              <a:buFont typeface="Arial"/>
              <a:buChar char="•"/>
            </a:pPr>
            <a:r>
              <a:rPr lang="en-US" dirty="0" smtClean="0"/>
              <a:t> Shared Glider Missions – Iceland to Azores</a:t>
            </a:r>
          </a:p>
          <a:p>
            <a:pPr>
              <a:buFont typeface="Arial"/>
              <a:buChar char="•"/>
            </a:pPr>
            <a:r>
              <a:rPr lang="en-US" dirty="0" smtClean="0"/>
              <a:t> Skype Sessions between classes</a:t>
            </a:r>
          </a:p>
          <a:p>
            <a:pPr>
              <a:buFont typeface="Arial"/>
              <a:buChar char="•"/>
            </a:pPr>
            <a:r>
              <a:rPr lang="en-US" dirty="0" smtClean="0"/>
              <a:t> Two-way International Exchange programs</a:t>
            </a:r>
          </a:p>
          <a:p>
            <a:pPr>
              <a:buFont typeface="Arial"/>
              <a:buChar char="•"/>
            </a:pPr>
            <a:r>
              <a:rPr lang="en-US" dirty="0" smtClean="0"/>
              <a:t> Students Learn Science from their teachers</a:t>
            </a:r>
          </a:p>
          <a:p>
            <a:pPr>
              <a:buFont typeface="Arial"/>
              <a:buChar char="•"/>
            </a:pPr>
            <a:r>
              <a:rPr lang="en-US" dirty="0" smtClean="0"/>
              <a:t> Students Learn Culture from their peers</a:t>
            </a:r>
          </a:p>
        </p:txBody>
      </p:sp>
      <p:pic>
        <p:nvPicPr>
          <p:cNvPr id="10" name="Picture 9" descr="p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366" y="3560424"/>
            <a:ext cx="4780799" cy="3187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ss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9665" y="461664"/>
            <a:ext cx="4197657" cy="2814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0264" y="3535024"/>
            <a:ext cx="4778465" cy="3187199"/>
          </a:xfrm>
          <a:prstGeom prst="rect">
            <a:avLst/>
          </a:prstGeom>
          <a:effectLst>
            <a:softEdge rad="279400"/>
          </a:effectLst>
        </p:spPr>
      </p:pic>
      <p:sp>
        <p:nvSpPr>
          <p:cNvPr id="13" name="Rectangle 12"/>
          <p:cNvSpPr/>
          <p:nvPr/>
        </p:nvSpPr>
        <p:spPr>
          <a:xfrm>
            <a:off x="6667500" y="533400"/>
            <a:ext cx="1181100" cy="29210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7100" y="408849"/>
            <a:ext cx="2762741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FAQ: What if I don’t own a fleet of gliders, can it be downscaled? </a:t>
            </a:r>
          </a:p>
          <a:p>
            <a:endParaRPr lang="en-US" dirty="0" smtClean="0"/>
          </a:p>
          <a:p>
            <a:r>
              <a:rPr lang="en-US" dirty="0" smtClean="0"/>
              <a:t>Yes, similar programs are spinning up in other departments across campus.</a:t>
            </a:r>
          </a:p>
          <a:p>
            <a:endParaRPr lang="en-US" dirty="0" smtClean="0"/>
          </a:p>
          <a:p>
            <a:r>
              <a:rPr lang="en-US" dirty="0" smtClean="0"/>
              <a:t>Food Science – Laboratory programs in Food &amp; Nutrition are planned.</a:t>
            </a:r>
          </a:p>
          <a:p>
            <a:endParaRPr lang="en-US" dirty="0" smtClean="0"/>
          </a:p>
          <a:p>
            <a:r>
              <a:rPr lang="en-US" dirty="0" smtClean="0"/>
              <a:t>School of the Arts – Student Film-making programs have been established.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6101" y="3427466"/>
            <a:ext cx="5641911" cy="4047208"/>
          </a:xfrm>
          <a:prstGeom prst="rect">
            <a:avLst/>
          </a:prstGeom>
        </p:spPr>
      </p:pic>
      <p:pic>
        <p:nvPicPr>
          <p:cNvPr id="4" name="Picture 3" descr="Screen shot 2012-02-20 at 3.12.59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6101" y="0"/>
            <a:ext cx="5707899" cy="33490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5267" y="0"/>
            <a:ext cx="8819992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Barriers Encountered, </a:t>
            </a:r>
          </a:p>
          <a:p>
            <a:r>
              <a:rPr lang="en-US" sz="2400" b="1" dirty="0" smtClean="0"/>
              <a:t>and</a:t>
            </a:r>
          </a:p>
          <a:p>
            <a:r>
              <a:rPr lang="en-US" sz="2400" b="1" i="1" dirty="0" smtClean="0"/>
              <a:t>Ocean Observing Initiative (OOI) </a:t>
            </a:r>
          </a:p>
          <a:p>
            <a:r>
              <a:rPr lang="en-US" sz="2400" b="1" i="1" dirty="0" smtClean="0"/>
              <a:t>Education and Public Engagement (EPE) </a:t>
            </a:r>
          </a:p>
          <a:p>
            <a:r>
              <a:rPr lang="en-US" sz="2400" b="1" i="1" dirty="0" smtClean="0"/>
              <a:t>Tools to Respond</a:t>
            </a:r>
          </a:p>
          <a:p>
            <a:endParaRPr lang="en-US" dirty="0" smtClean="0"/>
          </a:p>
          <a:p>
            <a:endParaRPr lang="en-US" dirty="0" smtClean="0"/>
          </a:p>
          <a:p>
            <a:pPr marL="342900" indent="-342900"/>
            <a:r>
              <a:rPr lang="en-US" dirty="0" smtClean="0"/>
              <a:t>1) </a:t>
            </a:r>
            <a:r>
              <a:rPr lang="en-US" b="1" dirty="0" smtClean="0"/>
              <a:t>Barrier:</a:t>
            </a:r>
            <a:r>
              <a:rPr lang="en-US" dirty="0" smtClean="0"/>
              <a:t> Data Visualization – The Ability to Create New Knowledge.</a:t>
            </a:r>
          </a:p>
          <a:p>
            <a:pPr marL="342900" indent="-342900"/>
            <a:r>
              <a:rPr lang="en-US" dirty="0" smtClean="0"/>
              <a:t>       All Groups actively &amp; effectively use Google Earth for horizontal mapping.</a:t>
            </a:r>
          </a:p>
          <a:p>
            <a:pPr marL="342900" indent="-342900"/>
            <a:r>
              <a:rPr lang="en-US" dirty="0" smtClean="0"/>
              <a:t>       All Groups reported frustration with </a:t>
            </a:r>
            <a:r>
              <a:rPr lang="en-US" dirty="0" err="1" smtClean="0"/>
              <a:t>Matlab</a:t>
            </a:r>
            <a:r>
              <a:rPr lang="en-US" dirty="0" smtClean="0"/>
              <a:t> for data analysis and visualization.</a:t>
            </a:r>
          </a:p>
          <a:p>
            <a:pPr marL="342900" indent="-342900"/>
            <a:endParaRPr lang="en-US" sz="800" dirty="0" smtClean="0"/>
          </a:p>
          <a:p>
            <a:pPr marL="342900" indent="-342900"/>
            <a:r>
              <a:rPr lang="en-US" b="1" i="1" dirty="0" smtClean="0"/>
              <a:t>OOI EPE Tool:</a:t>
            </a:r>
            <a:r>
              <a:rPr lang="en-US" i="1" dirty="0" smtClean="0"/>
              <a:t> Data Visualization Services – Developed to specifically enable undergraduates to explore OOI datasets and create new knowledge.</a:t>
            </a:r>
          </a:p>
          <a:p>
            <a:pPr marL="342900" indent="-342900"/>
            <a:endParaRPr lang="en-US" dirty="0" smtClean="0"/>
          </a:p>
          <a:p>
            <a:pPr marL="342900" indent="-342900"/>
            <a:r>
              <a:rPr lang="en-US" dirty="0" smtClean="0"/>
              <a:t>2) </a:t>
            </a:r>
            <a:r>
              <a:rPr lang="en-US" b="1" dirty="0" smtClean="0"/>
              <a:t>Barrier:</a:t>
            </a:r>
            <a:r>
              <a:rPr lang="en-US" dirty="0" smtClean="0"/>
              <a:t> Team Organization – Providing the structure to organize a team research project.</a:t>
            </a:r>
          </a:p>
          <a:p>
            <a:pPr marL="342900" indent="-342900"/>
            <a:endParaRPr lang="en-US" sz="800" dirty="0" smtClean="0"/>
          </a:p>
          <a:p>
            <a:pPr marL="342900" indent="-342900"/>
            <a:r>
              <a:rPr lang="en-US" b="1" i="1" dirty="0" smtClean="0"/>
              <a:t>OOI EPE Tool:</a:t>
            </a:r>
            <a:r>
              <a:rPr lang="en-US" i="1" dirty="0" smtClean="0"/>
              <a:t> Concept </a:t>
            </a:r>
            <a:r>
              <a:rPr lang="en-US" i="1" dirty="0" err="1" smtClean="0"/>
              <a:t>Mapper</a:t>
            </a:r>
            <a:r>
              <a:rPr lang="en-US" i="1" dirty="0" smtClean="0"/>
              <a:t> – Being used in class to organize research concepts and the people working on them.</a:t>
            </a:r>
          </a:p>
          <a:p>
            <a:pPr marL="342900" indent="-342900"/>
            <a:endParaRPr lang="en-US" dirty="0" smtClean="0"/>
          </a:p>
          <a:p>
            <a:pPr marL="342900" indent="-342900"/>
            <a:r>
              <a:rPr lang="en-US" dirty="0" smtClean="0"/>
              <a:t>3) </a:t>
            </a:r>
            <a:r>
              <a:rPr lang="en-US" b="1" dirty="0" smtClean="0"/>
              <a:t>Barrier:</a:t>
            </a:r>
            <a:r>
              <a:rPr lang="en-US" dirty="0" smtClean="0"/>
              <a:t> Course Organization – Providing a flexible structure to organize and share course activities, background material, and feedback.</a:t>
            </a:r>
          </a:p>
          <a:p>
            <a:pPr marL="342900" indent="-342900"/>
            <a:endParaRPr lang="en-US" sz="800" dirty="0" smtClean="0"/>
          </a:p>
          <a:p>
            <a:pPr marL="342900" indent="-342900"/>
            <a:r>
              <a:rPr lang="en-US" b="1" i="1" dirty="0" smtClean="0"/>
              <a:t>OOI EPE Tool:</a:t>
            </a:r>
            <a:r>
              <a:rPr lang="en-US" i="1" dirty="0" smtClean="0"/>
              <a:t> Lab/Lesson Builder – Will be used to organize across team projects both locally and with companion courses taught elsewhere.</a:t>
            </a:r>
          </a:p>
          <a:p>
            <a:pPr marL="342900" indent="-342900"/>
            <a:endParaRPr lang="en-US" dirty="0" smtClean="0"/>
          </a:p>
          <a:p>
            <a:pPr marL="342900" indent="-342900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3" name="Picture 2" descr="Screen shot 2012-02-20 at 3.55.21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729" y="0"/>
            <a:ext cx="2933473" cy="2213021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U27_yo_30sec_data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662" y="134521"/>
            <a:ext cx="57816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Autonomous Underwater Glider Operations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56627" y="6000750"/>
            <a:ext cx="85715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Advantages – Long Duration, Flexible Sensor Payloads, Flexible Fleets, Extreme Conditions</a:t>
            </a:r>
          </a:p>
          <a:p>
            <a:r>
              <a:rPr lang="en-US" dirty="0" smtClean="0"/>
              <a:t>Challenges – Low Power, Slow Speed, </a:t>
            </a:r>
            <a:r>
              <a:rPr lang="en-US" dirty="0" err="1" smtClean="0"/>
              <a:t>Biofouling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0" y="1"/>
            <a:ext cx="91440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 smtClean="0"/>
              <a:t>Global </a:t>
            </a:r>
            <a:r>
              <a:rPr lang="en-US" sz="2800" b="1" dirty="0"/>
              <a:t>Glider Challenge –</a:t>
            </a:r>
            <a:r>
              <a:rPr lang="en-US" sz="2800" b="1" dirty="0" smtClean="0"/>
              <a:t> The Challenger Mission</a:t>
            </a:r>
          </a:p>
          <a:p>
            <a:pPr algn="ctr"/>
            <a:r>
              <a:rPr lang="en-US" sz="2400" b="1" dirty="0" smtClean="0"/>
              <a:t>December 9, 2009 </a:t>
            </a:r>
            <a:r>
              <a:rPr lang="en-US" sz="2400" b="1" dirty="0"/>
              <a:t>–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Baiona</a:t>
            </a:r>
            <a:r>
              <a:rPr lang="en-US" sz="2400" b="1" dirty="0" smtClean="0"/>
              <a:t>, Spain</a:t>
            </a:r>
            <a:r>
              <a:rPr lang="en-US" dirty="0" smtClean="0">
                <a:solidFill>
                  <a:schemeClr val="bg1"/>
                </a:solidFill>
              </a:rPr>
              <a:t>                 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7771" y="892553"/>
            <a:ext cx="2531752" cy="174193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7788" y="3727132"/>
            <a:ext cx="336086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HMS Challenger Voyage</a:t>
            </a:r>
          </a:p>
          <a:p>
            <a:r>
              <a:rPr lang="en-US" dirty="0" smtClean="0"/>
              <a:t>First Scientific Circumnavigation</a:t>
            </a:r>
          </a:p>
          <a:p>
            <a:r>
              <a:rPr lang="en-US" dirty="0" smtClean="0"/>
              <a:t>1872-1876</a:t>
            </a:r>
          </a:p>
          <a:p>
            <a:r>
              <a:rPr lang="en-US" dirty="0" smtClean="0"/>
              <a:t>128,000 km = </a:t>
            </a:r>
          </a:p>
          <a:p>
            <a:r>
              <a:rPr lang="en-US" dirty="0" smtClean="0"/>
              <a:t>        = 16 gliders </a:t>
            </a:r>
            <a:r>
              <a:rPr lang="en-US" dirty="0" err="1" smtClean="0"/>
              <a:t>x</a:t>
            </a:r>
            <a:r>
              <a:rPr lang="en-US" dirty="0" smtClean="0"/>
              <a:t> 8,000 km/glider 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254" y="5204460"/>
            <a:ext cx="3200400" cy="1653540"/>
          </a:xfrm>
          <a:prstGeom prst="rect">
            <a:avLst/>
          </a:prstGeom>
        </p:spPr>
      </p:pic>
      <p:grpSp>
        <p:nvGrpSpPr>
          <p:cNvPr id="3" name="Group 14"/>
          <p:cNvGrpSpPr/>
          <p:nvPr/>
        </p:nvGrpSpPr>
        <p:grpSpPr>
          <a:xfrm>
            <a:off x="228600" y="855328"/>
            <a:ext cx="5257800" cy="2862323"/>
            <a:chOff x="3886200" y="838200"/>
            <a:chExt cx="5257800" cy="286232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86200" y="914400"/>
              <a:ext cx="2038350" cy="27178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943600" y="838200"/>
              <a:ext cx="3200400" cy="2862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NOAA Rick </a:t>
              </a:r>
              <a:r>
                <a:rPr lang="en-US" b="1" dirty="0" err="1" smtClean="0"/>
                <a:t>Spinrad’s</a:t>
              </a:r>
              <a:r>
                <a:rPr lang="en-US" b="1" dirty="0" smtClean="0"/>
                <a:t> Challenge:</a:t>
              </a:r>
            </a:p>
            <a:p>
              <a:r>
                <a:rPr lang="en-US" i="1" dirty="0" smtClean="0"/>
                <a:t>Build a Global Glider Fleet </a:t>
              </a:r>
            </a:p>
            <a:p>
              <a:r>
                <a:rPr lang="en-US" i="1" dirty="0" smtClean="0"/>
                <a:t>and Coordinate the First Robotic Circumnavigation.</a:t>
              </a:r>
            </a:p>
            <a:p>
              <a:r>
                <a:rPr lang="en-US" i="1" dirty="0" smtClean="0"/>
                <a:t>Revisit the Track of the </a:t>
              </a:r>
            </a:p>
            <a:p>
              <a:r>
                <a:rPr lang="en-US" i="1" dirty="0" smtClean="0"/>
                <a:t>HMS Challenger –</a:t>
              </a:r>
            </a:p>
            <a:p>
              <a:r>
                <a:rPr lang="en-US" b="1" i="1" dirty="0" smtClean="0"/>
                <a:t>And inspire a global network of students </a:t>
              </a:r>
            </a:p>
            <a:p>
              <a:r>
                <a:rPr lang="en-US" b="1" i="1" dirty="0" smtClean="0"/>
                <a:t>along the way.</a:t>
              </a:r>
            </a:p>
          </p:txBody>
        </p:sp>
      </p:grpSp>
      <p:pic>
        <p:nvPicPr>
          <p:cNvPr id="15" name="Picture 14" descr="Screen shot 2012-02-20 at 6.10.05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4838" y="3047959"/>
            <a:ext cx="4620942" cy="368399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839773" y="2678627"/>
            <a:ext cx="1906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Student Response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ip with glider underwater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90908" y="-1305440"/>
            <a:ext cx="14512782" cy="81634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2495" y="2957221"/>
            <a:ext cx="1000435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What did the students get out of this?</a:t>
            </a:r>
          </a:p>
          <a:p>
            <a:endParaRPr lang="en-US" dirty="0" smtClean="0">
              <a:solidFill>
                <a:srgbClr val="FFFF00"/>
              </a:solidFill>
            </a:endParaRPr>
          </a:p>
          <a:p>
            <a:pPr marL="342900" indent="-342900">
              <a:buAutoNum type="arabicParenR"/>
            </a:pPr>
            <a:r>
              <a:rPr lang="en-US" sz="2000" dirty="0" smtClean="0">
                <a:solidFill>
                  <a:srgbClr val="FFFF00"/>
                </a:solidFill>
              </a:rPr>
              <a:t>Experience Multimodal Multiplatform </a:t>
            </a:r>
            <a:r>
              <a:rPr lang="en-US" sz="2000" dirty="0" smtClean="0">
                <a:solidFill>
                  <a:srgbClr val="FFFF00"/>
                </a:solidFill>
              </a:rPr>
              <a:t>Science</a:t>
            </a:r>
          </a:p>
          <a:p>
            <a:pPr marL="342900" indent="-342900">
              <a:buAutoNum type="arabicParenR"/>
            </a:pPr>
            <a:r>
              <a:rPr lang="en-US" sz="2000" dirty="0" smtClean="0">
                <a:solidFill>
                  <a:srgbClr val="FFFF00"/>
                </a:solidFill>
              </a:rPr>
              <a:t>Numerous speaking </a:t>
            </a:r>
            <a:r>
              <a:rPr lang="en-US" sz="2000" dirty="0" smtClean="0">
                <a:solidFill>
                  <a:srgbClr val="FFFF00"/>
                </a:solidFill>
              </a:rPr>
              <a:t>opportunities – Learn to Communicate.</a:t>
            </a:r>
          </a:p>
          <a:p>
            <a:pPr marL="342900" indent="-342900">
              <a:buAutoNum type="arabicParenR"/>
            </a:pPr>
            <a:r>
              <a:rPr lang="en-US" sz="2000" dirty="0" smtClean="0">
                <a:solidFill>
                  <a:srgbClr val="FFFF00"/>
                </a:solidFill>
              </a:rPr>
              <a:t>Research </a:t>
            </a:r>
            <a:r>
              <a:rPr lang="en-US" sz="2000" dirty="0" smtClean="0">
                <a:solidFill>
                  <a:srgbClr val="FFFF00"/>
                </a:solidFill>
              </a:rPr>
              <a:t>on their Resume</a:t>
            </a:r>
            <a:r>
              <a:rPr lang="en-US" sz="2000" dirty="0" smtClean="0">
                <a:solidFill>
                  <a:srgbClr val="FFFF00"/>
                </a:solidFill>
              </a:rPr>
              <a:t>.</a:t>
            </a:r>
          </a:p>
          <a:p>
            <a:pPr marL="342900" indent="-342900">
              <a:buAutoNum type="arabicParenR"/>
            </a:pPr>
            <a:r>
              <a:rPr lang="en-US" sz="2000" dirty="0" smtClean="0">
                <a:solidFill>
                  <a:srgbClr val="FFFF00"/>
                </a:solidFill>
              </a:rPr>
              <a:t>Leads to Summer Internships – National &amp; International.</a:t>
            </a:r>
          </a:p>
          <a:p>
            <a:pPr marL="342900" indent="-342900">
              <a:buAutoNum type="arabicParenR"/>
            </a:pPr>
            <a:r>
              <a:rPr lang="en-US" sz="2000" dirty="0" smtClean="0">
                <a:solidFill>
                  <a:srgbClr val="FFFF00"/>
                </a:solidFill>
              </a:rPr>
              <a:t>Leads to Graduate School Acceptances.</a:t>
            </a:r>
          </a:p>
          <a:p>
            <a:pPr marL="342900" indent="-342900">
              <a:buAutoNum type="arabicParenR"/>
            </a:pPr>
            <a:r>
              <a:rPr lang="en-US" sz="2000" dirty="0" smtClean="0">
                <a:solidFill>
                  <a:srgbClr val="FFFF00"/>
                </a:solidFill>
              </a:rPr>
              <a:t>Leads to Job Offers from Glider Operations Centers.</a:t>
            </a:r>
          </a:p>
          <a:p>
            <a:pPr marL="342900" indent="-342900">
              <a:buAutoNum type="arabicParenR"/>
            </a:pPr>
            <a:r>
              <a:rPr lang="en-US" sz="2000" dirty="0" smtClean="0">
                <a:solidFill>
                  <a:srgbClr val="FFFF00"/>
                </a:solidFill>
              </a:rPr>
              <a:t>Leads to higher rankings in the environmental job market.</a:t>
            </a:r>
            <a:endParaRPr lang="en-US" sz="2000" dirty="0" smtClean="0">
              <a:solidFill>
                <a:srgbClr val="FFFF00"/>
              </a:solidFill>
            </a:endParaRPr>
          </a:p>
          <a:p>
            <a:pPr marL="342900" indent="-342900">
              <a:buAutoNum type="arabicParenR"/>
            </a:pPr>
            <a:r>
              <a:rPr lang="en-US" sz="2000" dirty="0" smtClean="0">
                <a:solidFill>
                  <a:srgbClr val="FFFF00"/>
                </a:solidFill>
              </a:rPr>
              <a:t>Meet national and international leaders in oceanography</a:t>
            </a:r>
            <a:r>
              <a:rPr lang="en-US" sz="2000" dirty="0" smtClean="0">
                <a:solidFill>
                  <a:srgbClr val="FFFF00"/>
                </a:solidFill>
              </a:rPr>
              <a:t>.</a:t>
            </a:r>
          </a:p>
          <a:p>
            <a:pPr marL="342900" indent="-342900">
              <a:buAutoNum type="arabicParenR"/>
            </a:pPr>
            <a:r>
              <a:rPr lang="en-US" sz="2000" dirty="0" smtClean="0">
                <a:solidFill>
                  <a:srgbClr val="FFFF00"/>
                </a:solidFill>
              </a:rPr>
              <a:t>Develop </a:t>
            </a:r>
            <a:r>
              <a:rPr lang="en-US" sz="2000" dirty="0" smtClean="0">
                <a:solidFill>
                  <a:srgbClr val="FFFF00"/>
                </a:solidFill>
              </a:rPr>
              <a:t>friendships that persist across space and time</a:t>
            </a:r>
            <a:r>
              <a:rPr lang="en-US" sz="2000" dirty="0" smtClean="0">
                <a:solidFill>
                  <a:srgbClr val="FFFF00"/>
                </a:solidFill>
              </a:rPr>
              <a:t>.</a:t>
            </a:r>
          </a:p>
          <a:p>
            <a:pPr marL="342900" indent="-342900">
              <a:buAutoNum type="arabicParenR"/>
            </a:pPr>
            <a:r>
              <a:rPr lang="en-US" sz="2000" dirty="0" smtClean="0">
                <a:solidFill>
                  <a:srgbClr val="FFFF00"/>
                </a:solidFill>
              </a:rPr>
              <a:t>They return to tell others of the importance of this experience.</a:t>
            </a:r>
          </a:p>
          <a:p>
            <a:pPr marL="342900" indent="-342900">
              <a:buAutoNum type="arabicParenR"/>
            </a:pPr>
            <a:endParaRPr lang="en-US" dirty="0"/>
          </a:p>
        </p:txBody>
      </p:sp>
      <p:pic>
        <p:nvPicPr>
          <p:cNvPr id="6" name="Picture 5" descr="coolroo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85191" y="177611"/>
            <a:ext cx="3651359" cy="24296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/>
          <a:srcRect l="3566"/>
          <a:stretch>
            <a:fillRect/>
          </a:stretch>
        </p:blipFill>
        <p:spPr bwMode="auto">
          <a:xfrm>
            <a:off x="0" y="1"/>
            <a:ext cx="11766787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75309" y="187505"/>
            <a:ext cx="4233467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What did we (the teachers) get out of this:</a:t>
            </a:r>
          </a:p>
          <a:p>
            <a:endParaRPr lang="en-US" dirty="0" smtClean="0">
              <a:solidFill>
                <a:srgbClr val="FFFF00"/>
              </a:solidFill>
            </a:endParaRPr>
          </a:p>
          <a:p>
            <a:pPr marL="342900" indent="-342900">
              <a:buAutoNum type="arabicParenR"/>
            </a:pPr>
            <a:r>
              <a:rPr lang="en-US" sz="2000" dirty="0" smtClean="0">
                <a:solidFill>
                  <a:srgbClr val="FFFF00"/>
                </a:solidFill>
              </a:rPr>
              <a:t>The distinct line between research and education is gone – It is now just a broader, continuous spectrum of activity.</a:t>
            </a:r>
          </a:p>
          <a:p>
            <a:pPr marL="342900" indent="-342900"/>
            <a:endParaRPr lang="en-US" sz="2000" dirty="0" smtClean="0">
              <a:solidFill>
                <a:srgbClr val="FFFF00"/>
              </a:solidFill>
            </a:endParaRPr>
          </a:p>
          <a:p>
            <a:pPr marL="342900" indent="-342900">
              <a:buAutoNum type="arabicParenR"/>
            </a:pPr>
            <a:r>
              <a:rPr lang="en-US" sz="2000" dirty="0" smtClean="0">
                <a:solidFill>
                  <a:srgbClr val="FFFF00"/>
                </a:solidFill>
              </a:rPr>
              <a:t>What we learned about education,         we now apply back to a much wider range of research &amp; outreach.</a:t>
            </a:r>
          </a:p>
          <a:p>
            <a:pPr marL="342900" indent="-342900">
              <a:buAutoNum type="arabicParenR"/>
            </a:pPr>
            <a:endParaRPr lang="en-US" sz="2000" dirty="0" smtClean="0">
              <a:solidFill>
                <a:srgbClr val="FFFF00"/>
              </a:solidFill>
            </a:endParaRPr>
          </a:p>
          <a:p>
            <a:pPr marL="342900" indent="-342900">
              <a:buAutoNum type="arabicParenR"/>
            </a:pPr>
            <a:r>
              <a:rPr lang="en-US" sz="2000" dirty="0" smtClean="0">
                <a:solidFill>
                  <a:srgbClr val="FFFF00"/>
                </a:solidFill>
              </a:rPr>
              <a:t>The accomplishments of the teachers and students have been nationally recognized.</a:t>
            </a:r>
            <a:endParaRPr lang="en-US" dirty="0" smtClean="0">
              <a:solidFill>
                <a:srgbClr val="FFFF00"/>
              </a:solidFill>
            </a:endParaRPr>
          </a:p>
          <a:p>
            <a:endParaRPr lang="en-US" dirty="0" smtClean="0">
              <a:solidFill>
                <a:srgbClr val="FFFF00"/>
              </a:solidFill>
            </a:endParaRPr>
          </a:p>
          <a:p>
            <a:r>
              <a:rPr lang="en-US" sz="2400" b="1" dirty="0" smtClean="0">
                <a:solidFill>
                  <a:srgbClr val="FFFF00"/>
                </a:solidFill>
              </a:rPr>
              <a:t>Thank you COSEE!</a:t>
            </a:r>
          </a:p>
        </p:txBody>
      </p:sp>
      <p:pic>
        <p:nvPicPr>
          <p:cNvPr id="6" name="Picture 5" descr="Screen shot 2012-02-20 at 3.01.25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35150"/>
            <a:ext cx="9144000" cy="1222850"/>
          </a:xfrm>
          <a:prstGeom prst="rect">
            <a:avLst/>
          </a:prstGeom>
        </p:spPr>
      </p:pic>
      <p:pic>
        <p:nvPicPr>
          <p:cNvPr id="7" name="Picture 22" descr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8777" y="4493555"/>
            <a:ext cx="1447800" cy="71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24389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Globally Distributed Autonomous Underwater Glider Missions</a:t>
            </a:r>
            <a:endParaRPr lang="en-US" sz="2400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2008052" y="616194"/>
            <a:ext cx="6549758" cy="3006594"/>
            <a:chOff x="320973" y="1184148"/>
            <a:chExt cx="8502054" cy="4489704"/>
          </a:xfrm>
        </p:grpSpPr>
        <p:pic>
          <p:nvPicPr>
            <p:cNvPr id="6" name="Picture 5" descr="20110805_worldMap.png"/>
            <p:cNvPicPr>
              <a:picLocks noChangeAspect="1"/>
            </p:cNvPicPr>
            <p:nvPr/>
          </p:nvPicPr>
          <p:blipFill>
            <a:blip r:embed="rId2" cstate="print"/>
            <a:srcRect l="9125" t="20167" r="8500" b="21833"/>
            <a:stretch>
              <a:fillRect/>
            </a:stretch>
          </p:blipFill>
          <p:spPr>
            <a:xfrm>
              <a:off x="320973" y="1184148"/>
              <a:ext cx="8502054" cy="4489704"/>
            </a:xfrm>
            <a:prstGeom prst="rect">
              <a:avLst/>
            </a:prstGeom>
          </p:spPr>
        </p:pic>
        <p:sp>
          <p:nvSpPr>
            <p:cNvPr id="7" name="Freeform 6"/>
            <p:cNvSpPr/>
            <p:nvPr/>
          </p:nvSpPr>
          <p:spPr>
            <a:xfrm>
              <a:off x="4140994" y="2128839"/>
              <a:ext cx="47625" cy="441232"/>
            </a:xfrm>
            <a:custGeom>
              <a:avLst/>
              <a:gdLst>
                <a:gd name="connsiteX0" fmla="*/ 2381 w 47625"/>
                <a:gd name="connsiteY0" fmla="*/ 0 h 441232"/>
                <a:gd name="connsiteX1" fmla="*/ 7144 w 47625"/>
                <a:gd name="connsiteY1" fmla="*/ 7143 h 441232"/>
                <a:gd name="connsiteX2" fmla="*/ 9525 w 47625"/>
                <a:gd name="connsiteY2" fmla="*/ 14287 h 441232"/>
                <a:gd name="connsiteX3" fmla="*/ 16669 w 47625"/>
                <a:gd name="connsiteY3" fmla="*/ 19050 h 441232"/>
                <a:gd name="connsiteX4" fmla="*/ 23812 w 47625"/>
                <a:gd name="connsiteY4" fmla="*/ 40481 h 441232"/>
                <a:gd name="connsiteX5" fmla="*/ 30956 w 47625"/>
                <a:gd name="connsiteY5" fmla="*/ 45243 h 441232"/>
                <a:gd name="connsiteX6" fmla="*/ 38100 w 47625"/>
                <a:gd name="connsiteY6" fmla="*/ 80962 h 441232"/>
                <a:gd name="connsiteX7" fmla="*/ 35719 w 47625"/>
                <a:gd name="connsiteY7" fmla="*/ 192881 h 441232"/>
                <a:gd name="connsiteX8" fmla="*/ 33337 w 47625"/>
                <a:gd name="connsiteY8" fmla="*/ 204787 h 441232"/>
                <a:gd name="connsiteX9" fmla="*/ 28575 w 47625"/>
                <a:gd name="connsiteY9" fmla="*/ 238125 h 441232"/>
                <a:gd name="connsiteX10" fmla="*/ 26194 w 47625"/>
                <a:gd name="connsiteY10" fmla="*/ 266700 h 441232"/>
                <a:gd name="connsiteX11" fmla="*/ 23812 w 47625"/>
                <a:gd name="connsiteY11" fmla="*/ 276225 h 441232"/>
                <a:gd name="connsiteX12" fmla="*/ 21431 w 47625"/>
                <a:gd name="connsiteY12" fmla="*/ 302418 h 441232"/>
                <a:gd name="connsiteX13" fmla="*/ 16669 w 47625"/>
                <a:gd name="connsiteY13" fmla="*/ 316706 h 441232"/>
                <a:gd name="connsiteX14" fmla="*/ 14287 w 47625"/>
                <a:gd name="connsiteY14" fmla="*/ 328612 h 441232"/>
                <a:gd name="connsiteX15" fmla="*/ 11906 w 47625"/>
                <a:gd name="connsiteY15" fmla="*/ 335756 h 441232"/>
                <a:gd name="connsiteX16" fmla="*/ 4762 w 47625"/>
                <a:gd name="connsiteY16" fmla="*/ 359568 h 441232"/>
                <a:gd name="connsiteX17" fmla="*/ 2381 w 47625"/>
                <a:gd name="connsiteY17" fmla="*/ 366712 h 441232"/>
                <a:gd name="connsiteX18" fmla="*/ 0 w 47625"/>
                <a:gd name="connsiteY18" fmla="*/ 373856 h 441232"/>
                <a:gd name="connsiteX19" fmla="*/ 2381 w 47625"/>
                <a:gd name="connsiteY19" fmla="*/ 397668 h 441232"/>
                <a:gd name="connsiteX20" fmla="*/ 9525 w 47625"/>
                <a:gd name="connsiteY20" fmla="*/ 421481 h 441232"/>
                <a:gd name="connsiteX21" fmla="*/ 19050 w 47625"/>
                <a:gd name="connsiteY21" fmla="*/ 426243 h 441232"/>
                <a:gd name="connsiteX22" fmla="*/ 23812 w 47625"/>
                <a:gd name="connsiteY22" fmla="*/ 433387 h 441232"/>
                <a:gd name="connsiteX23" fmla="*/ 47625 w 47625"/>
                <a:gd name="connsiteY23" fmla="*/ 438150 h 441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7625" h="441232">
                  <a:moveTo>
                    <a:pt x="2381" y="0"/>
                  </a:moveTo>
                  <a:cubicBezTo>
                    <a:pt x="3969" y="2381"/>
                    <a:pt x="5864" y="4583"/>
                    <a:pt x="7144" y="7143"/>
                  </a:cubicBezTo>
                  <a:cubicBezTo>
                    <a:pt x="8267" y="9388"/>
                    <a:pt x="7957" y="12327"/>
                    <a:pt x="9525" y="14287"/>
                  </a:cubicBezTo>
                  <a:cubicBezTo>
                    <a:pt x="11313" y="16522"/>
                    <a:pt x="14288" y="17462"/>
                    <a:pt x="16669" y="19050"/>
                  </a:cubicBezTo>
                  <a:cubicBezTo>
                    <a:pt x="18150" y="24975"/>
                    <a:pt x="20364" y="35653"/>
                    <a:pt x="23812" y="40481"/>
                  </a:cubicBezTo>
                  <a:cubicBezTo>
                    <a:pt x="25475" y="42810"/>
                    <a:pt x="28575" y="43656"/>
                    <a:pt x="30956" y="45243"/>
                  </a:cubicBezTo>
                  <a:cubicBezTo>
                    <a:pt x="37992" y="66350"/>
                    <a:pt x="35165" y="54541"/>
                    <a:pt x="38100" y="80962"/>
                  </a:cubicBezTo>
                  <a:cubicBezTo>
                    <a:pt x="37306" y="118268"/>
                    <a:pt x="37153" y="155594"/>
                    <a:pt x="35719" y="192881"/>
                  </a:cubicBezTo>
                  <a:cubicBezTo>
                    <a:pt x="35563" y="196925"/>
                    <a:pt x="33909" y="200780"/>
                    <a:pt x="33337" y="204787"/>
                  </a:cubicBezTo>
                  <a:cubicBezTo>
                    <a:pt x="27676" y="244407"/>
                    <a:pt x="33961" y="211193"/>
                    <a:pt x="28575" y="238125"/>
                  </a:cubicBezTo>
                  <a:cubicBezTo>
                    <a:pt x="27781" y="247650"/>
                    <a:pt x="27380" y="257216"/>
                    <a:pt x="26194" y="266700"/>
                  </a:cubicBezTo>
                  <a:cubicBezTo>
                    <a:pt x="25788" y="269947"/>
                    <a:pt x="24245" y="272981"/>
                    <a:pt x="23812" y="276225"/>
                  </a:cubicBezTo>
                  <a:cubicBezTo>
                    <a:pt x="22653" y="284915"/>
                    <a:pt x="22954" y="293784"/>
                    <a:pt x="21431" y="302418"/>
                  </a:cubicBezTo>
                  <a:cubicBezTo>
                    <a:pt x="20559" y="307362"/>
                    <a:pt x="17654" y="311783"/>
                    <a:pt x="16669" y="316706"/>
                  </a:cubicBezTo>
                  <a:cubicBezTo>
                    <a:pt x="15875" y="320675"/>
                    <a:pt x="15269" y="324686"/>
                    <a:pt x="14287" y="328612"/>
                  </a:cubicBezTo>
                  <a:cubicBezTo>
                    <a:pt x="13678" y="331047"/>
                    <a:pt x="12596" y="333342"/>
                    <a:pt x="11906" y="335756"/>
                  </a:cubicBezTo>
                  <a:cubicBezTo>
                    <a:pt x="4711" y="360941"/>
                    <a:pt x="16077" y="325625"/>
                    <a:pt x="4762" y="359568"/>
                  </a:cubicBezTo>
                  <a:lnTo>
                    <a:pt x="2381" y="366712"/>
                  </a:lnTo>
                  <a:lnTo>
                    <a:pt x="0" y="373856"/>
                  </a:lnTo>
                  <a:cubicBezTo>
                    <a:pt x="794" y="381793"/>
                    <a:pt x="1449" y="389746"/>
                    <a:pt x="2381" y="397668"/>
                  </a:cubicBezTo>
                  <a:cubicBezTo>
                    <a:pt x="3279" y="405300"/>
                    <a:pt x="2611" y="415720"/>
                    <a:pt x="9525" y="421481"/>
                  </a:cubicBezTo>
                  <a:cubicBezTo>
                    <a:pt x="12252" y="423753"/>
                    <a:pt x="15875" y="424656"/>
                    <a:pt x="19050" y="426243"/>
                  </a:cubicBezTo>
                  <a:cubicBezTo>
                    <a:pt x="20637" y="428624"/>
                    <a:pt x="21788" y="431363"/>
                    <a:pt x="23812" y="433387"/>
                  </a:cubicBezTo>
                  <a:cubicBezTo>
                    <a:pt x="31657" y="441232"/>
                    <a:pt x="35709" y="438150"/>
                    <a:pt x="47625" y="438150"/>
                  </a:cubicBez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5" descr="ooi_map_new00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6116" y="3992120"/>
            <a:ext cx="2521214" cy="2780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Screen shot 2012-02-20 at 1.57.51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366" y="3992120"/>
            <a:ext cx="4754601" cy="2683203"/>
          </a:xfrm>
          <a:prstGeom prst="rect">
            <a:avLst/>
          </a:prstGeom>
        </p:spPr>
      </p:pic>
      <p:pic>
        <p:nvPicPr>
          <p:cNvPr id="11" name="Picture 10" descr="Screen shot 2012-02-19 at 1.29.16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0279" y="5793471"/>
            <a:ext cx="799644" cy="409574"/>
          </a:xfrm>
          <a:prstGeom prst="rect">
            <a:avLst/>
          </a:prstGeom>
        </p:spPr>
      </p:pic>
      <p:pic>
        <p:nvPicPr>
          <p:cNvPr id="12" name="Picture 31" descr="IOOS_logo_white.gi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36454" y="5793471"/>
            <a:ext cx="1012825" cy="409575"/>
          </a:xfrm>
          <a:prstGeom prst="rect">
            <a:avLst/>
          </a:prstGeom>
          <a:solidFill>
            <a:srgbClr val="3366FF"/>
          </a:solidFill>
          <a:ln w="9525">
            <a:noFill/>
            <a:miter lim="800000"/>
            <a:headEnd/>
            <a:tailEnd/>
          </a:ln>
        </p:spPr>
      </p:pic>
      <p:pic>
        <p:nvPicPr>
          <p:cNvPr id="13" name="Picture 12" descr="Screen shot 2012-02-19 at 1.33.13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5373" y="2487887"/>
            <a:ext cx="1284501" cy="39744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01591" y="3622788"/>
            <a:ext cx="2970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IOOS Global Glider Asset Map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976945" y="3651552"/>
            <a:ext cx="2855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OOI Coastal &amp; Global Gliders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23366" y="885299"/>
            <a:ext cx="14397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decade of Rutgers Glider Missions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Box 1"/>
          <p:cNvSpPr txBox="1">
            <a:spLocks noChangeArrowheads="1"/>
          </p:cNvSpPr>
          <p:nvPr/>
        </p:nvSpPr>
        <p:spPr bwMode="auto">
          <a:xfrm>
            <a:off x="0" y="1"/>
            <a:ext cx="91440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/>
              <a:t>Trans-Atlantic Glider Challenge –</a:t>
            </a:r>
            <a:r>
              <a:rPr lang="en-US" sz="2800" b="1" dirty="0" smtClean="0"/>
              <a:t> May 24, 2006 </a:t>
            </a:r>
            <a:r>
              <a:rPr lang="en-US" sz="2800" b="1" dirty="0"/>
              <a:t>–</a:t>
            </a:r>
            <a:r>
              <a:rPr lang="en-US" sz="2400" b="1" dirty="0"/>
              <a:t> </a:t>
            </a:r>
          </a:p>
          <a:p>
            <a:pPr algn="ctr"/>
            <a:r>
              <a:rPr lang="en-US" sz="2400" b="1" dirty="0"/>
              <a:t>UNESCO E.U./U.S. Baltic Sea Conference in </a:t>
            </a:r>
            <a:r>
              <a:rPr lang="en-US" sz="2400" b="1" dirty="0" smtClean="0"/>
              <a:t>Lithuania</a:t>
            </a:r>
            <a:r>
              <a:rPr lang="en-US" dirty="0" smtClean="0">
                <a:solidFill>
                  <a:schemeClr val="bg1"/>
                </a:solidFill>
              </a:rPr>
              <a:t>                 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/>
          <a:srcRect l="25755" t="14532" r="24863" b="3348"/>
          <a:stretch>
            <a:fillRect/>
          </a:stretch>
        </p:blipFill>
        <p:spPr bwMode="auto">
          <a:xfrm>
            <a:off x="152400" y="990600"/>
            <a:ext cx="4059667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1905000"/>
            <a:ext cx="1645920" cy="2057400"/>
          </a:xfrm>
          <a:prstGeom prst="rect">
            <a:avLst/>
          </a:prstGeom>
        </p:spPr>
      </p:pic>
      <p:pic>
        <p:nvPicPr>
          <p:cNvPr id="10" name="Picture 9" descr="Screen shot 2011-03-25 at 5.00.37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990600"/>
            <a:ext cx="3810000" cy="70385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343400" y="4191000"/>
            <a:ext cx="41148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“I have something you need to do for the good of your country.”</a:t>
            </a:r>
            <a:endParaRPr lang="en-US" b="1" i="1" dirty="0" smtClean="0"/>
          </a:p>
          <a:p>
            <a:endParaRPr lang="en-US" i="1" dirty="0" smtClean="0"/>
          </a:p>
          <a:p>
            <a:r>
              <a:rPr lang="en-US" i="1" dirty="0" smtClean="0"/>
              <a:t>“Take one of your gliders, modify it, and fly it across the Atlantic, inspiring students along the way.”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248400" y="1905000"/>
            <a:ext cx="28956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Dr. Rick </a:t>
            </a:r>
            <a:r>
              <a:rPr lang="en-US" b="1" dirty="0" err="1" smtClean="0"/>
              <a:t>Spinrad</a:t>
            </a:r>
            <a:endParaRPr lang="en-US" b="1" dirty="0" smtClean="0"/>
          </a:p>
          <a:p>
            <a:endParaRPr lang="en-US" sz="800" b="1" dirty="0" smtClean="0"/>
          </a:p>
          <a:p>
            <a:r>
              <a:rPr lang="en-US" b="1" dirty="0" smtClean="0"/>
              <a:t>Assistant  Administrator</a:t>
            </a:r>
          </a:p>
          <a:p>
            <a:endParaRPr lang="en-US" sz="800" b="1" dirty="0" smtClean="0"/>
          </a:p>
          <a:p>
            <a:r>
              <a:rPr lang="en-US" b="1" dirty="0" smtClean="0"/>
              <a:t>NOAA</a:t>
            </a:r>
          </a:p>
          <a:p>
            <a:r>
              <a:rPr lang="en-US" b="1" dirty="0" smtClean="0"/>
              <a:t>Office of Oceanic and Atmospheric Research</a:t>
            </a:r>
            <a:endParaRPr lang="en-US" dirty="0"/>
          </a:p>
        </p:txBody>
      </p:sp>
      <p:pic>
        <p:nvPicPr>
          <p:cNvPr id="12" name="Picture 5" descr="R1"/>
          <p:cNvPicPr>
            <a:picLocks noChangeAspect="1" noChangeArrowheads="1"/>
          </p:cNvPicPr>
          <p:nvPr/>
        </p:nvPicPr>
        <p:blipFill>
          <a:blip r:embed="rId5"/>
          <a:srcRect l="31177" t="82323" r="10262" b="7172"/>
          <a:stretch>
            <a:fillRect/>
          </a:stretch>
        </p:blipFill>
        <p:spPr bwMode="auto">
          <a:xfrm>
            <a:off x="547120" y="5945327"/>
            <a:ext cx="3200400" cy="742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40273"/>
            <a:ext cx="4610126" cy="3117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0126" y="3740273"/>
            <a:ext cx="4533874" cy="3117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Chart 3"/>
          <p:cNvGraphicFramePr/>
          <p:nvPr/>
        </p:nvGraphicFramePr>
        <p:xfrm>
          <a:off x="4610126" y="880064"/>
          <a:ext cx="4533874" cy="24601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5" name="Picture 4" descr="Screen shot 2012-02-20 at 5.40.39 AM.png"/>
          <p:cNvPicPr>
            <a:picLocks noChangeAspect="1"/>
          </p:cNvPicPr>
          <p:nvPr/>
        </p:nvPicPr>
        <p:blipFill>
          <a:blip r:embed="rId5"/>
          <a:srcRect r="2820"/>
          <a:stretch>
            <a:fillRect/>
          </a:stretch>
        </p:blipFill>
        <p:spPr>
          <a:xfrm>
            <a:off x="60001" y="1050312"/>
            <a:ext cx="4480120" cy="22899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29054" y="4149378"/>
            <a:ext cx="13161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41% Female</a:t>
            </a:r>
          </a:p>
          <a:p>
            <a:r>
              <a:rPr lang="en-US" dirty="0" smtClean="0"/>
              <a:t>59% Male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58396" y="4044991"/>
            <a:ext cx="25683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18% Other</a:t>
            </a:r>
          </a:p>
          <a:p>
            <a:r>
              <a:rPr lang="en-US" dirty="0" smtClean="0"/>
              <a:t>82% White, Non-Hispanic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9578" y="200075"/>
            <a:ext cx="54001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Undergraduate Education Statistics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9640" y="293058"/>
            <a:ext cx="8192116" cy="73866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Advice From Some Friends:</a:t>
            </a:r>
          </a:p>
          <a:p>
            <a:endParaRPr lang="en-US" dirty="0" smtClean="0"/>
          </a:p>
          <a:p>
            <a:r>
              <a:rPr lang="en-US" u="sng" dirty="0" smtClean="0"/>
              <a:t>Margaret </a:t>
            </a:r>
            <a:r>
              <a:rPr lang="en-US" u="sng" dirty="0" err="1" smtClean="0"/>
              <a:t>Leinen</a:t>
            </a:r>
            <a:r>
              <a:rPr lang="en-US" dirty="0" smtClean="0"/>
              <a:t> – Geological Oceanography – Assoc. Provost, Florida Atlantic U.</a:t>
            </a:r>
          </a:p>
          <a:p>
            <a:r>
              <a:rPr lang="en-US" dirty="0" smtClean="0"/>
              <a:t>	Good news – </a:t>
            </a:r>
            <a:r>
              <a:rPr lang="en-US" dirty="0" err="1" smtClean="0"/>
              <a:t>Geoscience</a:t>
            </a:r>
            <a:r>
              <a:rPr lang="en-US" dirty="0" smtClean="0"/>
              <a:t> Majors are more likely to remain in their field. </a:t>
            </a:r>
          </a:p>
          <a:p>
            <a:r>
              <a:rPr lang="en-US" dirty="0" smtClean="0"/>
              <a:t>	Key to success – Mentorship – But there remains a mentorship gender gap.</a:t>
            </a:r>
          </a:p>
          <a:p>
            <a:endParaRPr lang="en-US" dirty="0" smtClean="0"/>
          </a:p>
          <a:p>
            <a:r>
              <a:rPr lang="en-US" u="sng" dirty="0" smtClean="0"/>
              <a:t>Shirley </a:t>
            </a:r>
            <a:r>
              <a:rPr lang="en-US" u="sng" dirty="0" err="1" smtClean="0"/>
              <a:t>Tilghman</a:t>
            </a:r>
            <a:r>
              <a:rPr lang="en-US" dirty="0" smtClean="0"/>
              <a:t> – Molecular Biology - President, Princeton U.</a:t>
            </a:r>
          </a:p>
          <a:p>
            <a:r>
              <a:rPr lang="en-US" dirty="0" smtClean="0"/>
              <a:t>	Good news – We know what works.</a:t>
            </a:r>
          </a:p>
          <a:p>
            <a:r>
              <a:rPr lang="en-US" dirty="0" smtClean="0"/>
              <a:t>  	Keys to success – Turn the pyramid upside down.</a:t>
            </a:r>
          </a:p>
          <a:p>
            <a:r>
              <a:rPr lang="en-US" dirty="0" smtClean="0"/>
              <a:t>                                         Start living the life of a scientist early.</a:t>
            </a:r>
          </a:p>
          <a:p>
            <a:r>
              <a:rPr lang="en-US" dirty="0" smtClean="0"/>
              <a:t>                                         Distribution classes taught within discipline.</a:t>
            </a:r>
          </a:p>
          <a:p>
            <a:endParaRPr lang="en-US" dirty="0" smtClean="0"/>
          </a:p>
          <a:p>
            <a:r>
              <a:rPr lang="en-US" u="sng" dirty="0" smtClean="0"/>
              <a:t>Catherine </a:t>
            </a:r>
            <a:r>
              <a:rPr lang="en-US" u="sng" dirty="0" err="1" smtClean="0"/>
              <a:t>Halversen</a:t>
            </a:r>
            <a:r>
              <a:rPr lang="en-US" dirty="0" smtClean="0"/>
              <a:t> – Lawrence Hall of Science – You can do it (we can help you do it).</a:t>
            </a:r>
          </a:p>
          <a:p>
            <a:r>
              <a:rPr lang="en-US" dirty="0" smtClean="0"/>
              <a:t> </a:t>
            </a:r>
          </a:p>
          <a:p>
            <a:r>
              <a:rPr lang="en-US" u="sng" dirty="0" smtClean="0"/>
              <a:t>Chris Parsons</a:t>
            </a:r>
            <a:r>
              <a:rPr lang="en-US" dirty="0" smtClean="0"/>
              <a:t> – Word Craft – Don’t forget to layer-on the assessment cycle.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      </a:t>
            </a:r>
            <a:endParaRPr lang="en-US" dirty="0"/>
          </a:p>
        </p:txBody>
      </p:sp>
      <p:pic>
        <p:nvPicPr>
          <p:cNvPr id="11" name="Picture 10" descr="portrait_photo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7727" y="2018146"/>
            <a:ext cx="1117893" cy="1676839"/>
          </a:xfrm>
          <a:prstGeom prst="rect">
            <a:avLst/>
          </a:prstGeom>
        </p:spPr>
      </p:pic>
      <p:pic>
        <p:nvPicPr>
          <p:cNvPr id="12" name="Picture 11" descr="MargaretLeine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0508" y="720006"/>
            <a:ext cx="866706" cy="1070250"/>
          </a:xfrm>
          <a:prstGeom prst="rect">
            <a:avLst/>
          </a:prstGeom>
        </p:spPr>
      </p:pic>
      <p:pic>
        <p:nvPicPr>
          <p:cNvPr id="13" name="Picture 12" descr="Institute_2003_-_007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659" y="4620832"/>
            <a:ext cx="3660282" cy="1903347"/>
          </a:xfrm>
          <a:prstGeom prst="rect">
            <a:avLst/>
          </a:prstGeom>
        </p:spPr>
      </p:pic>
      <p:pic>
        <p:nvPicPr>
          <p:cNvPr id="14" name="Picture 13" descr="Screen shot 2012-02-20 at 7.18.27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602" y="4620832"/>
            <a:ext cx="3061003" cy="21153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2-02-19 at 2.05.07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4268" y="635000"/>
            <a:ext cx="3370533" cy="2558028"/>
          </a:xfrm>
          <a:prstGeom prst="rect">
            <a:avLst/>
          </a:prstGeom>
        </p:spPr>
      </p:pic>
      <p:pic>
        <p:nvPicPr>
          <p:cNvPr id="8" name="Picture 7" descr="Screen shot 2012-02-20 at 7.48.2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77" y="141795"/>
            <a:ext cx="5053664" cy="3325273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9" name="Picture 8" descr="GlobalObservatory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2191" y="4051246"/>
            <a:ext cx="4072610" cy="2639566"/>
          </a:xfrm>
          <a:prstGeom prst="rect">
            <a:avLst/>
          </a:prstGeom>
        </p:spPr>
      </p:pic>
      <p:pic>
        <p:nvPicPr>
          <p:cNvPr id="10" name="Picture 9" descr="AntarcticObservatory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740" y="4058079"/>
            <a:ext cx="4062067" cy="263273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218931" y="141795"/>
            <a:ext cx="41831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Regional Observatory - Mid-Atlantic</a:t>
            </a:r>
          </a:p>
          <a:p>
            <a:endParaRPr lang="en-US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95740" y="3651136"/>
            <a:ext cx="35389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Remote Observatory - Antarctic</a:t>
            </a:r>
            <a:endParaRPr lang="en-US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870720" y="3657969"/>
            <a:ext cx="22487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Global Observatory</a:t>
            </a:r>
            <a:endParaRPr lang="en-US" sz="2000" b="1" dirty="0"/>
          </a:p>
        </p:txBody>
      </p:sp>
      <p:sp>
        <p:nvSpPr>
          <p:cNvPr id="20" name="Left-Right Arrow 19"/>
          <p:cNvSpPr/>
          <p:nvPr/>
        </p:nvSpPr>
        <p:spPr>
          <a:xfrm>
            <a:off x="4654345" y="2183425"/>
            <a:ext cx="1216152" cy="484632"/>
          </a:xfrm>
          <a:prstGeom prst="leftRight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Up-Down Arrow 21"/>
          <p:cNvSpPr/>
          <p:nvPr/>
        </p:nvSpPr>
        <p:spPr>
          <a:xfrm>
            <a:off x="3787689" y="3193028"/>
            <a:ext cx="484632" cy="1216152"/>
          </a:xfrm>
          <a:prstGeom prst="upDown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Left-Right Arrow 22"/>
          <p:cNvSpPr/>
          <p:nvPr/>
        </p:nvSpPr>
        <p:spPr>
          <a:xfrm rot="3082981">
            <a:off x="4762952" y="3577054"/>
            <a:ext cx="1216152" cy="484632"/>
          </a:xfrm>
          <a:prstGeom prst="leftRight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02-19 at 2.00.29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270"/>
            <a:ext cx="9144000" cy="67354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0760" y="304462"/>
            <a:ext cx="7532831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What COSEE Provided:</a:t>
            </a:r>
          </a:p>
          <a:p>
            <a:endParaRPr lang="en-US" dirty="0" smtClean="0"/>
          </a:p>
          <a:p>
            <a:pPr marL="342900" indent="-342900">
              <a:buAutoNum type="arabicParenR"/>
            </a:pPr>
            <a:r>
              <a:rPr lang="en-US" dirty="0" smtClean="0"/>
              <a:t>COSEE – Network:  Ocean Literacy Principals</a:t>
            </a:r>
          </a:p>
          <a:p>
            <a:pPr marL="342900" indent="-342900">
              <a:buAutoNum type="arabicParenR"/>
            </a:pPr>
            <a:r>
              <a:rPr lang="en-US" dirty="0" smtClean="0"/>
              <a:t>COSEE – CA: Communicating Ocean Science series (COS, COSIA, COSIA-</a:t>
            </a:r>
            <a:r>
              <a:rPr lang="en-US" dirty="0" err="1" smtClean="0"/>
              <a:t>Lite</a:t>
            </a:r>
            <a:r>
              <a:rPr lang="en-US" dirty="0" smtClean="0"/>
              <a:t>)</a:t>
            </a:r>
          </a:p>
          <a:p>
            <a:pPr marL="342900" indent="-342900">
              <a:buAutoNum type="arabicParenR"/>
            </a:pPr>
            <a:r>
              <a:rPr lang="en-US" dirty="0" smtClean="0"/>
              <a:t>COSEE – MA: Cultural Competency </a:t>
            </a:r>
          </a:p>
          <a:p>
            <a:pPr marL="342900" indent="-342900">
              <a:buAutoNum type="arabicParenR"/>
            </a:pPr>
            <a:r>
              <a:rPr lang="en-US" dirty="0" smtClean="0"/>
              <a:t>COSEE – NOW: Distributed Learning Communities (Blogs, </a:t>
            </a:r>
            <a:r>
              <a:rPr lang="en-US" dirty="0" err="1" smtClean="0"/>
              <a:t>Webpages</a:t>
            </a:r>
            <a:r>
              <a:rPr lang="en-US" dirty="0" smtClean="0"/>
              <a:t>).</a:t>
            </a:r>
          </a:p>
          <a:p>
            <a:pPr marL="342900" indent="-342900">
              <a:buAutoNum type="arabicParenR"/>
            </a:pPr>
            <a:r>
              <a:rPr lang="en-US" dirty="0" smtClean="0"/>
              <a:t>COSEE – OS: Concept Mapping</a:t>
            </a:r>
          </a:p>
          <a:p>
            <a:pPr marL="342900" indent="-342900">
              <a:buAutoNum type="arabicParenR"/>
            </a:pPr>
            <a:r>
              <a:rPr lang="en-US" dirty="0" smtClean="0"/>
              <a:t>COSEE – NOW: ONR Marine Technician Workforce Study</a:t>
            </a:r>
            <a:endParaRPr lang="en-US" dirty="0"/>
          </a:p>
        </p:txBody>
      </p:sp>
      <p:pic>
        <p:nvPicPr>
          <p:cNvPr id="3" name="Picture 2" descr="Screen shot 2012-02-20 at 12.06.34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82" y="3202751"/>
            <a:ext cx="2083296" cy="3569814"/>
          </a:xfrm>
          <a:prstGeom prst="rect">
            <a:avLst/>
          </a:prstGeom>
        </p:spPr>
      </p:pic>
      <p:pic>
        <p:nvPicPr>
          <p:cNvPr id="4" name="Picture 3" descr="Screen shot 2012-02-20 at 10.09.40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9741" y="3202752"/>
            <a:ext cx="3977656" cy="3569814"/>
          </a:xfrm>
          <a:prstGeom prst="rect">
            <a:avLst/>
          </a:prstGeom>
        </p:spPr>
      </p:pic>
      <p:pic>
        <p:nvPicPr>
          <p:cNvPr id="5" name="Picture 4" descr="Screen shot 2012-02-20 at 12.09.05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456" y="3721402"/>
            <a:ext cx="2490405" cy="2962619"/>
          </a:xfrm>
          <a:prstGeom prst="rect">
            <a:avLst/>
          </a:prstGeom>
        </p:spPr>
      </p:pic>
      <p:pic>
        <p:nvPicPr>
          <p:cNvPr id="6" name="Picture 5" descr="Screen shot 2012-02-20 at 12.10.30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7456" y="3202751"/>
            <a:ext cx="2666544" cy="5186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18399" y="2833419"/>
            <a:ext cx="1531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Concept Maps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445674" y="2770112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Blogs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60615" y="2833419"/>
            <a:ext cx="1958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Essential Principals</a:t>
            </a:r>
            <a:endParaRPr lang="en-US" dirty="0"/>
          </a:p>
        </p:txBody>
      </p:sp>
      <p:pic>
        <p:nvPicPr>
          <p:cNvPr id="10" name="Picture 22" descr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99691" y="304462"/>
            <a:ext cx="1447800" cy="71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1477</TotalTime>
  <Words>1671</Words>
  <Application>Microsoft Macintosh PowerPoint</Application>
  <PresentationFormat>On-screen Show (4:3)</PresentationFormat>
  <Paragraphs>274</Paragraphs>
  <Slides>22</Slides>
  <Notes>0</Notes>
  <HiddenSlides>0</HiddenSlides>
  <MMClips>1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</vt:vector>
  </TitlesOfParts>
  <Company>Rutgers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Scott Glenn</dc:creator>
  <cp:lastModifiedBy>Scott Glenn</cp:lastModifiedBy>
  <cp:revision>39</cp:revision>
  <dcterms:created xsi:type="dcterms:W3CDTF">2012-02-21T11:44:13Z</dcterms:created>
  <dcterms:modified xsi:type="dcterms:W3CDTF">2012-02-21T11:51:01Z</dcterms:modified>
</cp:coreProperties>
</file>