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2"/>
  </p:sldMasterIdLst>
  <p:notesMasterIdLst>
    <p:notesMasterId r:id="rId13"/>
  </p:notesMasterIdLst>
  <p:sldIdLst>
    <p:sldId id="268" r:id="rId3"/>
    <p:sldId id="270" r:id="rId4"/>
    <p:sldId id="269" r:id="rId5"/>
    <p:sldId id="260" r:id="rId6"/>
    <p:sldId id="258" r:id="rId7"/>
    <p:sldId id="261" r:id="rId8"/>
    <p:sldId id="271" r:id="rId9"/>
    <p:sldId id="264" r:id="rId10"/>
    <p:sldId id="267"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000" autoAdjust="0"/>
  </p:normalViewPr>
  <p:slideViewPr>
    <p:cSldViewPr>
      <p:cViewPr varScale="1">
        <p:scale>
          <a:sx n="53" d="100"/>
          <a:sy n="53" d="100"/>
        </p:scale>
        <p:origin x="-1560" y="-102"/>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E7A-52B9-4D11-BC49-9E29FF3DDB00}" type="datetimeFigureOut">
              <a:rPr lang="en-US" smtClean="0"/>
              <a:pPr/>
              <a:t>2/18/2012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20EBA-B7D0-428E-B028-0A4ADB23939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building blocks:</a:t>
            </a:r>
            <a:r>
              <a:rPr lang="en-US" baseline="0" dirty="0" smtClean="0"/>
              <a:t> Mission, vision, values and goals (DuFour &amp; Eaker, 1998)</a:t>
            </a:r>
            <a:endParaRPr lang="en-US" dirty="0" smtClean="0"/>
          </a:p>
          <a:p>
            <a:r>
              <a:rPr lang="en-US" dirty="0" smtClean="0"/>
              <a:t>Rogoff/lave and wenger communities of practice </a:t>
            </a:r>
          </a:p>
          <a:p>
            <a:endParaRPr lang="en-US" dirty="0" smtClean="0"/>
          </a:p>
          <a:p>
            <a:r>
              <a:rPr lang="en-US" sz="1200" b="1" i="0" kern="1200" dirty="0" smtClean="0">
                <a:solidFill>
                  <a:schemeClr val="tx1"/>
                </a:solidFill>
                <a:latin typeface="+mn-lt"/>
                <a:ea typeface="+mn-ea"/>
                <a:cs typeface="+mn-cs"/>
              </a:rPr>
              <a:t>Attributes of Professional Learning Communities</a:t>
            </a:r>
          </a:p>
          <a:p>
            <a:r>
              <a:rPr lang="en-US" sz="1200" b="0" i="0" kern="1200" dirty="0" smtClean="0">
                <a:solidFill>
                  <a:schemeClr val="tx1"/>
                </a:solidFill>
                <a:latin typeface="+mn-lt"/>
                <a:ea typeface="+mn-ea"/>
                <a:cs typeface="+mn-cs"/>
              </a:rPr>
              <a:t>The literature on professional learning communities repeatedly gives attention to five attributes of such organizational arrangements:</a:t>
            </a:r>
          </a:p>
          <a:p>
            <a:r>
              <a:rPr lang="en-US" sz="1200" b="0" i="0" kern="1200" dirty="0" smtClean="0">
                <a:solidFill>
                  <a:schemeClr val="tx1"/>
                </a:solidFill>
                <a:latin typeface="+mn-lt"/>
                <a:ea typeface="+mn-ea"/>
                <a:cs typeface="+mn-cs"/>
              </a:rPr>
              <a:t>supportive and shared leadership,</a:t>
            </a:r>
          </a:p>
          <a:p>
            <a:r>
              <a:rPr lang="en-US" sz="1200" b="0" i="0" kern="1200" dirty="0" smtClean="0">
                <a:solidFill>
                  <a:schemeClr val="tx1"/>
                </a:solidFill>
                <a:latin typeface="+mn-lt"/>
                <a:ea typeface="+mn-ea"/>
                <a:cs typeface="+mn-cs"/>
              </a:rPr>
              <a:t>collective creativity,</a:t>
            </a:r>
          </a:p>
          <a:p>
            <a:r>
              <a:rPr lang="en-US" sz="1200" b="0" i="0" kern="1200" dirty="0" smtClean="0">
                <a:solidFill>
                  <a:schemeClr val="tx1"/>
                </a:solidFill>
                <a:latin typeface="+mn-lt"/>
                <a:ea typeface="+mn-ea"/>
                <a:cs typeface="+mn-cs"/>
              </a:rPr>
              <a:t>shared values and vision,</a:t>
            </a:r>
          </a:p>
          <a:p>
            <a:r>
              <a:rPr lang="en-US" sz="1200" b="0" i="0" kern="1200" dirty="0" smtClean="0">
                <a:solidFill>
                  <a:schemeClr val="tx1"/>
                </a:solidFill>
                <a:latin typeface="+mn-lt"/>
                <a:ea typeface="+mn-ea"/>
                <a:cs typeface="+mn-cs"/>
              </a:rPr>
              <a:t>supportive conditions, and</a:t>
            </a:r>
          </a:p>
          <a:p>
            <a:r>
              <a:rPr lang="en-US" sz="1200" b="0" i="0" kern="1200" dirty="0" smtClean="0">
                <a:solidFill>
                  <a:schemeClr val="tx1"/>
                </a:solidFill>
                <a:latin typeface="+mn-lt"/>
                <a:ea typeface="+mn-ea"/>
                <a:cs typeface="+mn-cs"/>
              </a:rPr>
              <a:t>shared personal practice. (Hord, 1997)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examples of each type of players and explain how their vision can be shared</a:t>
            </a:r>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274 total, 100 male, 174 female</a:t>
            </a:r>
          </a:p>
          <a:p>
            <a:r>
              <a:rPr lang="en-US" dirty="0" smtClean="0"/>
              <a:t>104 unique participants, 33 male,</a:t>
            </a:r>
            <a:r>
              <a:rPr lang="en-US" baseline="0" dirty="0" smtClean="0"/>
              <a:t> 71 female</a:t>
            </a:r>
          </a:p>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a:t>
            </a:r>
            <a:r>
              <a:rPr lang="en-US" baseline="0" dirty="0" smtClean="0"/>
              <a:t> that they are also a learning in a PLC helps them to m</a:t>
            </a:r>
            <a:r>
              <a:rPr lang="en-US" dirty="0" smtClean="0"/>
              <a:t>ove</a:t>
            </a:r>
            <a:r>
              <a:rPr lang="en-US" baseline="0" dirty="0" smtClean="0"/>
              <a:t> forward in their thinking  around communicating ocean science as a form of professional development. </a:t>
            </a:r>
          </a:p>
          <a:p>
            <a:endParaRPr lang="en-US" dirty="0" smtClean="0"/>
          </a:p>
          <a:p>
            <a:r>
              <a:rPr lang="en-US" baseline="0" dirty="0" smtClean="0"/>
              <a:t>Scientists as learners is often an afterthought from such projects, while in reality more effective use of the PLCs is to take account of these points in the pre planning stages of these types of programs</a:t>
            </a:r>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 players interact, directly and indirectly. All players influence one another. Everybody wins!</a:t>
            </a:r>
          </a:p>
          <a:p>
            <a:r>
              <a:rPr lang="en-US" sz="1200" kern="1200" dirty="0" smtClean="0">
                <a:solidFill>
                  <a:schemeClr val="tx1"/>
                </a:solidFill>
                <a:latin typeface="+mn-lt"/>
                <a:ea typeface="+mn-ea"/>
                <a:cs typeface="+mn-cs"/>
              </a:rPr>
              <a:t>Educators: knowledge on how to interact with a variety of public audiences; what public audiences want from an experience (must be quick, no jargon); the Explainers model interactions for the scientists during both residencies;</a:t>
            </a:r>
          </a:p>
          <a:p>
            <a:r>
              <a:rPr lang="en-US" sz="1200" kern="1200" dirty="0" smtClean="0">
                <a:solidFill>
                  <a:schemeClr val="tx1"/>
                </a:solidFill>
                <a:latin typeface="+mn-lt"/>
                <a:ea typeface="+mn-ea"/>
                <a:cs typeface="+mn-cs"/>
              </a:rPr>
              <a:t>	- Scientists: bring knowledge of new, exciting research in their field, both for public audiences and educators</a:t>
            </a:r>
          </a:p>
          <a:p>
            <a:r>
              <a:rPr lang="en-US" sz="1200" kern="1200" dirty="0" smtClean="0">
                <a:solidFill>
                  <a:schemeClr val="tx1"/>
                </a:solidFill>
                <a:latin typeface="+mn-lt"/>
                <a:ea typeface="+mn-ea"/>
                <a:cs typeface="+mn-cs"/>
              </a:rPr>
              <a:t>	- Public Audiences: know what they want to learn; choose their level of engagement</a:t>
            </a:r>
          </a:p>
          <a:p>
            <a:r>
              <a:rPr lang="en-US" sz="1200" kern="1200" dirty="0" smtClean="0">
                <a:solidFill>
                  <a:schemeClr val="tx1"/>
                </a:solidFill>
                <a:latin typeface="+mn-lt"/>
                <a:ea typeface="+mn-ea"/>
                <a:cs typeface="+mn-cs"/>
              </a:rPr>
              <a:t>Educators to scientists: teachers have access to sites and scientists; scientists have access to k-12 classrooms (where they can aid teachers, learn how to communicate); educators learn specific science content </a:t>
            </a:r>
          </a:p>
          <a:p>
            <a:r>
              <a:rPr lang="en-US" sz="1200" kern="1200" dirty="0" smtClean="0">
                <a:solidFill>
                  <a:schemeClr val="tx1"/>
                </a:solidFill>
                <a:latin typeface="+mn-lt"/>
                <a:ea typeface="+mn-ea"/>
                <a:cs typeface="+mn-cs"/>
              </a:rPr>
              <a:t>Scientists to public: scientists reach the public with their new research; communicate their work to variety of audiences; learning content from "experts“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feedback from public on what they want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References (in notes)</a:t>
            </a:r>
          </a:p>
          <a:p>
            <a:endParaRPr lang="en-US" sz="1200" dirty="0" smtClean="0"/>
          </a:p>
          <a:p>
            <a:r>
              <a:rPr lang="en-US" sz="1200" dirty="0" smtClean="0"/>
              <a:t>Hord, S. M. (1997) Professional learning communities: What are they and why are they important?</a:t>
            </a:r>
            <a:r>
              <a:rPr lang="en-US" sz="1200" i="1" dirty="0" smtClean="0"/>
              <a:t> Issues about change, </a:t>
            </a:r>
            <a:r>
              <a:rPr lang="en-US" sz="1200" b="1" dirty="0" smtClean="0"/>
              <a:t>6</a:t>
            </a:r>
            <a:r>
              <a:rPr lang="en-US" sz="1200" dirty="0" smtClean="0"/>
              <a:t>(1), 1-8</a:t>
            </a:r>
          </a:p>
          <a:p>
            <a:r>
              <a:rPr lang="en-US" sz="1200" dirty="0" smtClean="0"/>
              <a:t>DuFour, R. &amp; Eaker, R. (1998) </a:t>
            </a:r>
            <a:r>
              <a:rPr lang="en-US" sz="1200" i="1" dirty="0" smtClean="0"/>
              <a:t>Professional learning communities at work: Best practices for enhancing student achievement.</a:t>
            </a:r>
            <a:r>
              <a:rPr lang="en-US" sz="1200" dirty="0" smtClean="0"/>
              <a:t> National Education Service, Bloomington, IN.</a:t>
            </a:r>
          </a:p>
          <a:p>
            <a:endParaRPr lang="en-US" dirty="0"/>
          </a:p>
        </p:txBody>
      </p:sp>
      <p:sp>
        <p:nvSpPr>
          <p:cNvPr id="4" name="Slide Number Placeholder 3"/>
          <p:cNvSpPr>
            <a:spLocks noGrp="1"/>
          </p:cNvSpPr>
          <p:nvPr>
            <p:ph type="sldNum" sz="quarter" idx="10"/>
          </p:nvPr>
        </p:nvSpPr>
        <p:spPr/>
        <p:txBody>
          <a:bodyPr/>
          <a:lstStyle/>
          <a:p>
            <a:fld id="{0BA20EBA-B7D0-428E-B028-0A4ADB23939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18AECA-6C49-4C94-BC47-0FA1B68C40EF}" type="datetimeFigureOut">
              <a:rPr lang="en-US" smtClean="0"/>
              <a:pPr/>
              <a:t>2/18/2012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3DCC3D-2817-492F-9B07-AC24FA37097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3DCC3D-2817-492F-9B07-AC24FA3709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3DCC3D-2817-492F-9B07-AC24FA3709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3DCC3D-2817-492F-9B07-AC24FA37097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3DCC3D-2817-492F-9B07-AC24FA37097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3DCC3D-2817-492F-9B07-AC24FA37097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33DCC3D-2817-492F-9B07-AC24FA3709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33DCC3D-2817-492F-9B07-AC24FA37097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E18AECA-6C49-4C94-BC47-0FA1B68C40EF}" type="datetimeFigureOut">
              <a:rPr lang="en-US" smtClean="0"/>
              <a:pPr/>
              <a:t>2/18/2012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33DCC3D-2817-492F-9B07-AC24FA3709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E18AECA-6C49-4C94-BC47-0FA1B68C40EF}" type="datetimeFigureOut">
              <a:rPr lang="en-US" smtClean="0"/>
              <a:pPr/>
              <a:t>2/18/2012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3DCC3D-2817-492F-9B07-AC24FA3709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18AECA-6C49-4C94-BC47-0FA1B68C40EF}" type="datetimeFigureOut">
              <a:rPr lang="en-US" smtClean="0"/>
              <a:pPr/>
              <a:t>2/18/2012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3DCC3D-2817-492F-9B07-AC24FA37097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18AECA-6C49-4C94-BC47-0FA1B68C40EF}" type="datetimeFigureOut">
              <a:rPr lang="en-US" smtClean="0"/>
              <a:pPr/>
              <a:t>2/18/2012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33DCC3D-2817-492F-9B07-AC24FA3709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11.png"/><Relationship Id="rId21" Type="http://schemas.openxmlformats.org/officeDocument/2006/relationships/image" Target="../media/image23.jpeg"/><Relationship Id="rId7" Type="http://schemas.openxmlformats.org/officeDocument/2006/relationships/image" Target="../media/image12.gif"/><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hyperlink" Target="http://www.exploratorium.edu/" TargetMode="External"/><Relationship Id="rId11" Type="http://schemas.openxmlformats.org/officeDocument/2006/relationships/image" Target="../media/image14.png"/><Relationship Id="rId5" Type="http://schemas.openxmlformats.org/officeDocument/2006/relationships/hyperlink" Target="http://ocampmsp.webs.com/" TargetMode="External"/><Relationship Id="rId15" Type="http://schemas.openxmlformats.org/officeDocument/2006/relationships/image" Target="../media/image18.png"/><Relationship Id="rId10" Type="http://schemas.openxmlformats.org/officeDocument/2006/relationships/image" Target="../media/image13.tiff"/><Relationship Id="rId19" Type="http://schemas.openxmlformats.org/officeDocument/2006/relationships/image" Target="../media/image3.gif"/><Relationship Id="rId4" Type="http://schemas.openxmlformats.org/officeDocument/2006/relationships/hyperlink" Target="http://www.coseepacificpartnerships.org/programs/iseis/cmnp/" TargetMode="External"/><Relationship Id="rId9" Type="http://schemas.openxmlformats.org/officeDocument/2006/relationships/image" Target="../media/image5.png"/><Relationship Id="rId14" Type="http://schemas.openxmlformats.org/officeDocument/2006/relationships/image" Target="../media/image17.gif"/><Relationship Id="rId22"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lehamm@onid.orst.edu" TargetMode="External"/><Relationship Id="rId2" Type="http://schemas.openxmlformats.org/officeDocument/2006/relationships/hyperlink" Target="mailto:doverl@onid.orst.edu" TargetMode="Externa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829761"/>
          </a:xfrm>
        </p:spPr>
        <p:txBody>
          <a:bodyPr/>
          <a:lstStyle/>
          <a:p>
            <a:pPr algn="ctr"/>
            <a:r>
              <a:rPr lang="en-US" dirty="0" smtClean="0">
                <a:solidFill>
                  <a:schemeClr val="accent1"/>
                </a:solidFill>
              </a:rPr>
              <a:t>Who’s Helping Whom?</a:t>
            </a:r>
            <a:endParaRPr lang="en-US" dirty="0">
              <a:solidFill>
                <a:schemeClr val="accent1"/>
              </a:solidFill>
            </a:endParaRPr>
          </a:p>
        </p:txBody>
      </p:sp>
      <p:sp>
        <p:nvSpPr>
          <p:cNvPr id="6" name="Subtitle 5"/>
          <p:cNvSpPr>
            <a:spLocks noGrp="1"/>
          </p:cNvSpPr>
          <p:nvPr>
            <p:ph type="subTitle" idx="1"/>
          </p:nvPr>
        </p:nvSpPr>
        <p:spPr>
          <a:xfrm>
            <a:off x="609600" y="2819400"/>
            <a:ext cx="7772400" cy="1199704"/>
          </a:xfrm>
        </p:spPr>
        <p:txBody>
          <a:bodyPr>
            <a:normAutofit fontScale="92500"/>
          </a:bodyPr>
          <a:lstStyle/>
          <a:p>
            <a:pPr algn="ctr"/>
            <a:r>
              <a:rPr lang="en-US" b="1" dirty="0" smtClean="0"/>
              <a:t>The multifaceted value of engaging ocean scientists in </a:t>
            </a:r>
            <a:r>
              <a:rPr lang="en-US" b="1" dirty="0" smtClean="0"/>
              <a:t>professional </a:t>
            </a:r>
            <a:r>
              <a:rPr lang="en-US" b="1" dirty="0" smtClean="0"/>
              <a:t>learning </a:t>
            </a:r>
            <a:r>
              <a:rPr lang="en-US" b="1" dirty="0" smtClean="0"/>
              <a:t>communities </a:t>
            </a:r>
            <a:endParaRPr lang="en-US" b="1" dirty="0" smtClean="0"/>
          </a:p>
        </p:txBody>
      </p:sp>
      <p:pic>
        <p:nvPicPr>
          <p:cNvPr id="1026" name="Picture 2" descr="C:\Users\Laura\Pictures\Microsoft Clip Organizer\tr00029_.wmf"/>
          <p:cNvPicPr>
            <a:picLocks noChangeAspect="1" noChangeArrowheads="1"/>
          </p:cNvPicPr>
          <p:nvPr/>
        </p:nvPicPr>
        <p:blipFill>
          <a:blip r:embed="rId2" cstate="print"/>
          <a:srcRect/>
          <a:stretch>
            <a:fillRect/>
          </a:stretch>
        </p:blipFill>
        <p:spPr bwMode="auto">
          <a:xfrm>
            <a:off x="0" y="5921654"/>
            <a:ext cx="9144000" cy="936346"/>
          </a:xfrm>
          <a:prstGeom prst="rect">
            <a:avLst/>
          </a:prstGeom>
          <a:noFill/>
        </p:spPr>
      </p:pic>
      <p:sp>
        <p:nvSpPr>
          <p:cNvPr id="7" name="Rectangle 6"/>
          <p:cNvSpPr/>
          <p:nvPr/>
        </p:nvSpPr>
        <p:spPr>
          <a:xfrm>
            <a:off x="685800" y="4572000"/>
            <a:ext cx="7772400" cy="1200329"/>
          </a:xfrm>
          <a:prstGeom prst="rect">
            <a:avLst/>
          </a:prstGeom>
        </p:spPr>
        <p:txBody>
          <a:bodyPr wrap="square">
            <a:spAutoFit/>
          </a:bodyPr>
          <a:lstStyle/>
          <a:p>
            <a:pPr algn="ctr"/>
            <a:r>
              <a:rPr lang="en-US" dirty="0" smtClean="0"/>
              <a:t>Laura Dover-Good</a:t>
            </a:r>
          </a:p>
          <a:p>
            <a:pPr algn="ctr"/>
            <a:r>
              <a:rPr lang="en-US" dirty="0" smtClean="0"/>
              <a:t>Michelle Mileham</a:t>
            </a:r>
          </a:p>
          <a:p>
            <a:pPr algn="ctr"/>
            <a:r>
              <a:rPr lang="en-US" dirty="0" smtClean="0"/>
              <a:t>Oregon State University</a:t>
            </a:r>
          </a:p>
          <a:p>
            <a:pPr algn="ctr"/>
            <a:r>
              <a:rPr lang="en-US" dirty="0" smtClean="0"/>
              <a:t>AGU Ocean Sciences Meeting, Feb 2012</a:t>
            </a:r>
            <a:endParaRPr lang="en-US" dirty="0"/>
          </a:p>
        </p:txBody>
      </p:sp>
      <p:pic>
        <p:nvPicPr>
          <p:cNvPr id="9" name="Picture 8" descr="osu05.gif"/>
          <p:cNvPicPr>
            <a:picLocks noChangeAspect="1"/>
          </p:cNvPicPr>
          <p:nvPr/>
        </p:nvPicPr>
        <p:blipFill>
          <a:blip r:embed="rId3" cstate="print"/>
          <a:stretch>
            <a:fillRect/>
          </a:stretch>
        </p:blipFill>
        <p:spPr>
          <a:xfrm>
            <a:off x="7696200" y="228600"/>
            <a:ext cx="1075853" cy="1135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8600" y="5867400"/>
            <a:ext cx="4572000" cy="723275"/>
          </a:xfrm>
          <a:prstGeom prst="rect">
            <a:avLst/>
          </a:prstGeom>
        </p:spPr>
        <p:txBody>
          <a:bodyPr wrap="square">
            <a:spAutoFit/>
          </a:bodyPr>
          <a:lstStyle/>
          <a:p>
            <a:pPr algn="just" defTabSz="908050">
              <a:spcBef>
                <a:spcPts val="1763"/>
              </a:spcBef>
            </a:pPr>
            <a:r>
              <a:rPr lang="en-US" sz="800" dirty="0" smtClean="0"/>
              <a:t>*This presentation was prepared by the Exploratorium under award NA10SEC0080019 from the National Oceanic and Atmospheric Administration (NOAA), U.S. Department of Commerce.  The statements, findings, conclusions, and recommendations are those of the author(s) and do not necessarily reflect the views of the National Oceanic and Atmospheric Administration (NOAA) or the U.S. Department of Commerce</a:t>
            </a:r>
            <a:r>
              <a:rPr lang="en-US" sz="900" dirty="0" smtClean="0"/>
              <a:t>. </a:t>
            </a:r>
            <a:endParaRPr lang="en-US" sz="900" dirty="0"/>
          </a:p>
        </p:txBody>
      </p:sp>
      <p:pic>
        <p:nvPicPr>
          <p:cNvPr id="7" name="Picture 256" descr="NOA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8200"/>
            <a:ext cx="1297075" cy="1143000"/>
          </a:xfrm>
          <a:prstGeom prst="rect">
            <a:avLst/>
          </a:prstGeom>
          <a:noFill/>
        </p:spPr>
      </p:pic>
      <p:sp>
        <p:nvSpPr>
          <p:cNvPr id="8" name="Text Box 35"/>
          <p:cNvSpPr txBox="1">
            <a:spLocks noChangeArrowheads="1"/>
          </p:cNvSpPr>
          <p:nvPr/>
        </p:nvSpPr>
        <p:spPr bwMode="auto">
          <a:xfrm>
            <a:off x="4953000" y="6400800"/>
            <a:ext cx="3985386" cy="215444"/>
          </a:xfrm>
          <a:prstGeom prst="rect">
            <a:avLst/>
          </a:prstGeom>
          <a:noFill/>
          <a:ln w="9525">
            <a:noFill/>
            <a:miter lim="800000"/>
            <a:headEnd/>
            <a:tailEnd/>
          </a:ln>
        </p:spPr>
        <p:txBody>
          <a:bodyPr wrap="none">
            <a:prstTxWarp prst="textNoShape">
              <a:avLst/>
            </a:prstTxWarp>
            <a:spAutoFit/>
          </a:bodyPr>
          <a:lstStyle/>
          <a:p>
            <a:r>
              <a:rPr lang="en-US" sz="800" dirty="0" smtClean="0"/>
              <a:t>**COSEE </a:t>
            </a:r>
            <a:r>
              <a:rPr lang="en-US" sz="800" dirty="0"/>
              <a:t>Pacific Partnerships is funded by NSF Grant Number </a:t>
            </a:r>
            <a:r>
              <a:rPr lang="en-US" sz="800" dirty="0">
                <a:ea typeface="Times New Roman" pitchFamily="-28" charset="0"/>
                <a:cs typeface="Times New Roman" pitchFamily="-28" charset="0"/>
              </a:rPr>
              <a:t>OCE-0731338 </a:t>
            </a:r>
          </a:p>
        </p:txBody>
      </p:sp>
      <p:sp>
        <p:nvSpPr>
          <p:cNvPr id="11" name="Rectangle 10"/>
          <p:cNvSpPr/>
          <p:nvPr/>
        </p:nvSpPr>
        <p:spPr>
          <a:xfrm>
            <a:off x="228600" y="304800"/>
            <a:ext cx="8278228" cy="5355312"/>
          </a:xfrm>
          <a:prstGeom prst="rect">
            <a:avLst/>
          </a:prstGeom>
        </p:spPr>
        <p:txBody>
          <a:bodyPr wrap="none">
            <a:spAutoFit/>
          </a:bodyPr>
          <a:lstStyle/>
          <a:p>
            <a:r>
              <a:rPr lang="en-US" sz="2000" b="1" dirty="0" smtClean="0"/>
              <a:t>Project Partners</a:t>
            </a:r>
          </a:p>
          <a:p>
            <a:endParaRPr lang="en-US" dirty="0" smtClean="0"/>
          </a:p>
          <a:p>
            <a:r>
              <a:rPr lang="en-US" dirty="0" smtClean="0"/>
              <a:t>Coastal Master Naturalist </a:t>
            </a:r>
            <a:r>
              <a:rPr lang="en-US" sz="1200" dirty="0" smtClean="0">
                <a:hlinkClick r:id="rId4"/>
              </a:rPr>
              <a:t>http://www.coseepacificpartnerships.org/programs/iseis/cmnp/</a:t>
            </a:r>
            <a:r>
              <a:rPr lang="en-US" sz="12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OCAMP </a:t>
            </a:r>
            <a:r>
              <a:rPr lang="en-US" sz="1200" dirty="0" smtClean="0">
                <a:hlinkClick r:id="rId5"/>
              </a:rPr>
              <a:t>http://ocampmsp.webs.com/</a:t>
            </a:r>
            <a:r>
              <a:rPr lang="en-US" sz="1200" dirty="0" smtClean="0"/>
              <a:t> </a:t>
            </a:r>
          </a:p>
          <a:p>
            <a:endParaRPr lang="en-US" dirty="0" smtClean="0"/>
          </a:p>
          <a:p>
            <a:endParaRPr lang="en-US" dirty="0" smtClean="0"/>
          </a:p>
          <a:p>
            <a:endParaRPr lang="en-US" dirty="0" smtClean="0"/>
          </a:p>
          <a:p>
            <a:endParaRPr lang="en-US" dirty="0" smtClean="0"/>
          </a:p>
          <a:p>
            <a:r>
              <a:rPr lang="en-US" dirty="0" smtClean="0"/>
              <a:t>Environmental Scientists in Residence Program </a:t>
            </a:r>
            <a:r>
              <a:rPr lang="en-US" sz="1200" dirty="0" smtClean="0">
                <a:hlinkClick r:id="rId6"/>
              </a:rPr>
              <a:t>http://www.exploratorium.edu/</a:t>
            </a:r>
            <a:r>
              <a:rPr lang="en-US" sz="1200" dirty="0" smtClean="0"/>
              <a:t> </a:t>
            </a:r>
          </a:p>
          <a:p>
            <a:endParaRPr lang="en-US" dirty="0" smtClean="0"/>
          </a:p>
          <a:p>
            <a:endParaRPr lang="en-US" dirty="0" smtClean="0"/>
          </a:p>
          <a:p>
            <a:endParaRPr lang="en-US" dirty="0"/>
          </a:p>
        </p:txBody>
      </p:sp>
      <p:pic>
        <p:nvPicPr>
          <p:cNvPr id="9" name="Picture 8" descr="nsf1.gif"/>
          <p:cNvPicPr>
            <a:picLocks noChangeAspect="1"/>
          </p:cNvPicPr>
          <p:nvPr/>
        </p:nvPicPr>
        <p:blipFill>
          <a:blip r:embed="rId7" cstate="print"/>
          <a:stretch>
            <a:fillRect/>
          </a:stretch>
        </p:blipFill>
        <p:spPr>
          <a:xfrm>
            <a:off x="381000" y="1295400"/>
            <a:ext cx="685800" cy="689931"/>
          </a:xfrm>
          <a:prstGeom prst="rect">
            <a:avLst/>
          </a:prstGeom>
        </p:spPr>
      </p:pic>
      <p:pic>
        <p:nvPicPr>
          <p:cNvPr id="13" name="Picture 6" descr="COSEEPPepsstacked.eps"/>
          <p:cNvPicPr>
            <a:picLocks noChangeAspect="1"/>
          </p:cNvPicPr>
          <p:nvPr/>
        </p:nvPicPr>
        <p:blipFill>
          <a:blip r:embed="rId8" cstate="print"/>
          <a:srcRect/>
          <a:stretch>
            <a:fillRect/>
          </a:stretch>
        </p:blipFill>
        <p:spPr bwMode="auto">
          <a:xfrm>
            <a:off x="1219200" y="1371600"/>
            <a:ext cx="1400432" cy="381000"/>
          </a:xfrm>
          <a:prstGeom prst="rect">
            <a:avLst/>
          </a:prstGeom>
          <a:noFill/>
          <a:ln w="76200">
            <a:noFill/>
            <a:miter lim="800000"/>
            <a:headEnd/>
            <a:tailEnd/>
          </a:ln>
        </p:spPr>
      </p:pic>
      <p:pic>
        <p:nvPicPr>
          <p:cNvPr id="14" name="Picture 247" descr="6"/>
          <p:cNvPicPr>
            <a:picLocks noChangeAspect="1" noChangeArrowheads="1"/>
          </p:cNvPicPr>
          <p:nvPr/>
        </p:nvPicPr>
        <p:blipFill>
          <a:blip r:embed="rId9" cstate="print">
            <a:clrChange>
              <a:clrFrom>
                <a:srgbClr val="FFFFFF"/>
              </a:clrFrom>
              <a:clrTo>
                <a:srgbClr val="FFFFFF">
                  <a:alpha val="0"/>
                </a:srgbClr>
              </a:clrTo>
            </a:clrChange>
          </a:blip>
          <a:srcRect l="22740" t="34314" r="24239" b="28432"/>
          <a:stretch>
            <a:fillRect/>
          </a:stretch>
        </p:blipFill>
        <p:spPr bwMode="auto">
          <a:xfrm>
            <a:off x="990600" y="4800600"/>
            <a:ext cx="1684651" cy="914400"/>
          </a:xfrm>
          <a:prstGeom prst="rect">
            <a:avLst/>
          </a:prstGeom>
          <a:noFill/>
        </p:spPr>
      </p:pic>
      <p:pic>
        <p:nvPicPr>
          <p:cNvPr id="32" name="Picture 31" descr="Snapshot 2009-11-04 16-04-18.tiff"/>
          <p:cNvPicPr>
            <a:picLocks noChangeAspect="1"/>
          </p:cNvPicPr>
          <p:nvPr/>
        </p:nvPicPr>
        <p:blipFill>
          <a:blip r:embed="rId10" cstate="print"/>
          <a:stretch>
            <a:fillRect/>
          </a:stretch>
        </p:blipFill>
        <p:spPr bwMode="auto">
          <a:xfrm>
            <a:off x="-7736901" y="991423"/>
            <a:ext cx="2295525" cy="2428875"/>
          </a:xfrm>
          <a:prstGeom prst="rect">
            <a:avLst/>
          </a:prstGeom>
          <a:noFill/>
          <a:ln>
            <a:noFill/>
          </a:ln>
        </p:spPr>
      </p:pic>
      <p:pic>
        <p:nvPicPr>
          <p:cNvPr id="33" name="Picture 32" descr="hatfield.png"/>
          <p:cNvPicPr>
            <a:picLocks noChangeAspect="1"/>
          </p:cNvPicPr>
          <p:nvPr/>
        </p:nvPicPr>
        <p:blipFill>
          <a:blip r:embed="rId11" cstate="print">
            <a:clrChange>
              <a:clrFrom>
                <a:srgbClr val="FFFFFF"/>
              </a:clrFrom>
              <a:clrTo>
                <a:srgbClr val="FFFFFF">
                  <a:alpha val="0"/>
                </a:srgbClr>
              </a:clrTo>
            </a:clrChange>
          </a:blip>
          <a:stretch>
            <a:fillRect/>
          </a:stretch>
        </p:blipFill>
        <p:spPr bwMode="auto">
          <a:xfrm>
            <a:off x="1447800" y="3505200"/>
            <a:ext cx="838200" cy="695787"/>
          </a:xfrm>
          <a:prstGeom prst="rect">
            <a:avLst/>
          </a:prstGeom>
          <a:noFill/>
          <a:ln>
            <a:noFill/>
          </a:ln>
        </p:spPr>
      </p:pic>
      <p:pic>
        <p:nvPicPr>
          <p:cNvPr id="36" name="Picture 35" descr="cmop_logo_highres.jpg"/>
          <p:cNvPicPr>
            <a:picLocks noChangeAspect="1"/>
          </p:cNvPicPr>
          <p:nvPr/>
        </p:nvPicPr>
        <p:blipFill>
          <a:blip r:embed="rId12" cstate="print">
            <a:clrChange>
              <a:clrFrom>
                <a:srgbClr val="FFFFFF"/>
              </a:clrFrom>
              <a:clrTo>
                <a:srgbClr val="FFFFFF">
                  <a:alpha val="0"/>
                </a:srgbClr>
              </a:clrTo>
            </a:clrChange>
          </a:blip>
          <a:stretch>
            <a:fillRect/>
          </a:stretch>
        </p:blipFill>
        <p:spPr bwMode="auto">
          <a:xfrm>
            <a:off x="4038600" y="3505200"/>
            <a:ext cx="1295400" cy="565677"/>
          </a:xfrm>
          <a:prstGeom prst="rect">
            <a:avLst/>
          </a:prstGeom>
          <a:noFill/>
          <a:ln>
            <a:noFill/>
          </a:ln>
        </p:spPr>
      </p:pic>
      <p:pic>
        <p:nvPicPr>
          <p:cNvPr id="37" name="Picture 80" descr="odfw_logo_origianl.jpg"/>
          <p:cNvPicPr>
            <a:picLocks noChangeAspect="1"/>
          </p:cNvPicPr>
          <p:nvPr/>
        </p:nvPicPr>
        <p:blipFill>
          <a:blip r:embed="rId13" cstate="print"/>
          <a:stretch>
            <a:fillRect/>
          </a:stretch>
        </p:blipFill>
        <p:spPr bwMode="auto">
          <a:xfrm>
            <a:off x="6324600" y="3429000"/>
            <a:ext cx="609600" cy="802105"/>
          </a:xfrm>
          <a:prstGeom prst="rect">
            <a:avLst/>
          </a:prstGeom>
          <a:noFill/>
          <a:ln>
            <a:noFill/>
          </a:ln>
        </p:spPr>
      </p:pic>
      <p:pic>
        <p:nvPicPr>
          <p:cNvPr id="38" name="Picture 37" descr="ohsu logo.gif"/>
          <p:cNvPicPr>
            <a:picLocks noChangeAspect="1"/>
          </p:cNvPicPr>
          <p:nvPr/>
        </p:nvPicPr>
        <p:blipFill>
          <a:blip r:embed="rId14" cstate="print"/>
          <a:stretch>
            <a:fillRect/>
          </a:stretch>
        </p:blipFill>
        <p:spPr bwMode="auto">
          <a:xfrm>
            <a:off x="5410200" y="3505200"/>
            <a:ext cx="838200" cy="628651"/>
          </a:xfrm>
          <a:prstGeom prst="rect">
            <a:avLst/>
          </a:prstGeom>
          <a:noFill/>
          <a:ln>
            <a:noFill/>
          </a:ln>
        </p:spPr>
      </p:pic>
      <p:pic>
        <p:nvPicPr>
          <p:cNvPr id="39" name="Picture 82"/>
          <p:cNvPicPr>
            <a:picLocks noChangeAspect="1"/>
          </p:cNvPicPr>
          <p:nvPr/>
        </p:nvPicPr>
        <p:blipFill>
          <a:blip r:embed="rId15" cstate="print"/>
          <a:stretch>
            <a:fillRect/>
          </a:stretch>
        </p:blipFill>
        <p:spPr bwMode="auto">
          <a:xfrm>
            <a:off x="7010400" y="3429000"/>
            <a:ext cx="800899" cy="685800"/>
          </a:xfrm>
          <a:prstGeom prst="rect">
            <a:avLst/>
          </a:prstGeom>
          <a:noFill/>
          <a:ln>
            <a:noFill/>
          </a:ln>
        </p:spPr>
      </p:pic>
      <p:pic>
        <p:nvPicPr>
          <p:cNvPr id="40" name="Picture 31"/>
          <p:cNvPicPr>
            <a:picLocks noChangeAspect="1" noChangeArrowheads="1"/>
          </p:cNvPicPr>
          <p:nvPr/>
        </p:nvPicPr>
        <p:blipFill>
          <a:blip r:embed="rId16" cstate="print">
            <a:clrChange>
              <a:clrFrom>
                <a:srgbClr val="FDFDFD"/>
              </a:clrFrom>
              <a:clrTo>
                <a:srgbClr val="FDFDFD">
                  <a:alpha val="0"/>
                </a:srgbClr>
              </a:clrTo>
            </a:clrChange>
          </a:blip>
          <a:stretch>
            <a:fillRect/>
          </a:stretch>
        </p:blipFill>
        <p:spPr bwMode="auto">
          <a:xfrm>
            <a:off x="7848600" y="3505200"/>
            <a:ext cx="990600" cy="496951"/>
          </a:xfrm>
          <a:prstGeom prst="rect">
            <a:avLst/>
          </a:prstGeom>
          <a:noFill/>
          <a:ln>
            <a:noFill/>
          </a:ln>
        </p:spPr>
      </p:pic>
      <p:pic>
        <p:nvPicPr>
          <p:cNvPr id="41" name="Picture 335" descr="SGlogo"/>
          <p:cNvPicPr>
            <a:picLocks noChangeAspect="1" noChangeArrowheads="1"/>
          </p:cNvPicPr>
          <p:nvPr/>
        </p:nvPicPr>
        <p:blipFill>
          <a:blip r:embed="rId17" cstate="print"/>
          <a:srcRect/>
          <a:stretch>
            <a:fillRect/>
          </a:stretch>
        </p:blipFill>
        <p:spPr bwMode="auto">
          <a:xfrm>
            <a:off x="2286000" y="3505200"/>
            <a:ext cx="914400" cy="631825"/>
          </a:xfrm>
          <a:prstGeom prst="rect">
            <a:avLst/>
          </a:prstGeom>
          <a:noFill/>
          <a:ln w="9525">
            <a:noFill/>
            <a:miter lim="800000"/>
            <a:headEnd/>
            <a:tailEnd/>
          </a:ln>
        </p:spPr>
      </p:pic>
      <p:pic>
        <p:nvPicPr>
          <p:cNvPr id="43" name="Picture 335" descr="SGlogo"/>
          <p:cNvPicPr>
            <a:picLocks noChangeAspect="1" noChangeArrowheads="1"/>
          </p:cNvPicPr>
          <p:nvPr/>
        </p:nvPicPr>
        <p:blipFill>
          <a:blip r:embed="rId17" cstate="print"/>
          <a:srcRect/>
          <a:stretch>
            <a:fillRect/>
          </a:stretch>
        </p:blipFill>
        <p:spPr bwMode="auto">
          <a:xfrm>
            <a:off x="2743200" y="1295400"/>
            <a:ext cx="914400" cy="631825"/>
          </a:xfrm>
          <a:prstGeom prst="rect">
            <a:avLst/>
          </a:prstGeom>
          <a:noFill/>
          <a:ln w="9525">
            <a:noFill/>
            <a:miter lim="800000"/>
            <a:headEnd/>
            <a:tailEnd/>
          </a:ln>
        </p:spPr>
      </p:pic>
      <p:pic>
        <p:nvPicPr>
          <p:cNvPr id="2050" name="Picture 2" descr="Oregon Coast Aquarium"/>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28600" y="3657600"/>
            <a:ext cx="1187533" cy="304800"/>
          </a:xfrm>
          <a:prstGeom prst="rect">
            <a:avLst/>
          </a:prstGeom>
          <a:noFill/>
        </p:spPr>
      </p:pic>
      <p:pic>
        <p:nvPicPr>
          <p:cNvPr id="45" name="Picture 44" descr="osu05.gif"/>
          <p:cNvPicPr>
            <a:picLocks noChangeAspect="1"/>
          </p:cNvPicPr>
          <p:nvPr/>
        </p:nvPicPr>
        <p:blipFill>
          <a:blip r:embed="rId19" cstate="print"/>
          <a:stretch>
            <a:fillRect/>
          </a:stretch>
        </p:blipFill>
        <p:spPr>
          <a:xfrm>
            <a:off x="3352800" y="3505200"/>
            <a:ext cx="577421" cy="609600"/>
          </a:xfrm>
          <a:prstGeom prst="rect">
            <a:avLst/>
          </a:prstGeom>
        </p:spPr>
      </p:pic>
      <p:pic>
        <p:nvPicPr>
          <p:cNvPr id="46" name="Picture 45" descr="osu05.gif"/>
          <p:cNvPicPr>
            <a:picLocks noChangeAspect="1"/>
          </p:cNvPicPr>
          <p:nvPr/>
        </p:nvPicPr>
        <p:blipFill>
          <a:blip r:embed="rId19" cstate="print"/>
          <a:stretch>
            <a:fillRect/>
          </a:stretch>
        </p:blipFill>
        <p:spPr>
          <a:xfrm>
            <a:off x="3810000" y="1295400"/>
            <a:ext cx="577421" cy="609600"/>
          </a:xfrm>
          <a:prstGeom prst="rect">
            <a:avLst/>
          </a:prstGeom>
        </p:spPr>
      </p:pic>
      <p:pic>
        <p:nvPicPr>
          <p:cNvPr id="47" name="Picture 46" descr="hatfield.png"/>
          <p:cNvPicPr>
            <a:picLocks noChangeAspect="1"/>
          </p:cNvPicPr>
          <p:nvPr/>
        </p:nvPicPr>
        <p:blipFill>
          <a:blip r:embed="rId11" cstate="print">
            <a:clrChange>
              <a:clrFrom>
                <a:srgbClr val="FFFFFF"/>
              </a:clrFrom>
              <a:clrTo>
                <a:srgbClr val="FFFFFF">
                  <a:alpha val="0"/>
                </a:srgbClr>
              </a:clrTo>
            </a:clrChange>
          </a:blip>
          <a:stretch>
            <a:fillRect/>
          </a:stretch>
        </p:blipFill>
        <p:spPr bwMode="auto">
          <a:xfrm>
            <a:off x="4419600" y="1219200"/>
            <a:ext cx="838200" cy="695787"/>
          </a:xfrm>
          <a:prstGeom prst="rect">
            <a:avLst/>
          </a:prstGeom>
          <a:noFill/>
          <a:ln>
            <a:noFill/>
          </a:ln>
        </p:spPr>
      </p:pic>
      <p:pic>
        <p:nvPicPr>
          <p:cNvPr id="48" name="Picture 2" descr="Oregon Coast Aquarium"/>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334000" y="1371600"/>
            <a:ext cx="1187533" cy="304800"/>
          </a:xfrm>
          <a:prstGeom prst="rect">
            <a:avLst/>
          </a:prstGeom>
          <a:noFill/>
        </p:spPr>
      </p:pic>
      <p:pic>
        <p:nvPicPr>
          <p:cNvPr id="2052" name="Picture 4" descr="South Slough National Estuarine Research Reserve"/>
          <p:cNvPicPr>
            <a:picLocks noChangeAspect="1" noChangeArrowheads="1"/>
          </p:cNvPicPr>
          <p:nvPr/>
        </p:nvPicPr>
        <p:blipFill>
          <a:blip r:embed="rId20" cstate="print"/>
          <a:srcRect/>
          <a:stretch>
            <a:fillRect/>
          </a:stretch>
        </p:blipFill>
        <p:spPr bwMode="auto">
          <a:xfrm>
            <a:off x="6705600" y="1219200"/>
            <a:ext cx="1371600" cy="571501"/>
          </a:xfrm>
          <a:prstGeom prst="rect">
            <a:avLst/>
          </a:prstGeom>
          <a:noFill/>
        </p:spPr>
      </p:pic>
      <p:pic>
        <p:nvPicPr>
          <p:cNvPr id="52" name="Picture 51" descr="cmop_logo_highres.jpg"/>
          <p:cNvPicPr>
            <a:picLocks noChangeAspect="1"/>
          </p:cNvPicPr>
          <p:nvPr/>
        </p:nvPicPr>
        <p:blipFill>
          <a:blip r:embed="rId12" cstate="print">
            <a:clrChange>
              <a:clrFrom>
                <a:srgbClr val="FFFFFF"/>
              </a:clrFrom>
              <a:clrTo>
                <a:srgbClr val="FFFFFF">
                  <a:alpha val="0"/>
                </a:srgbClr>
              </a:clrTo>
            </a:clrChange>
          </a:blip>
          <a:stretch>
            <a:fillRect/>
          </a:stretch>
        </p:blipFill>
        <p:spPr bwMode="auto">
          <a:xfrm>
            <a:off x="1981200" y="2057400"/>
            <a:ext cx="1295400" cy="565677"/>
          </a:xfrm>
          <a:prstGeom prst="rect">
            <a:avLst/>
          </a:prstGeom>
          <a:noFill/>
          <a:ln>
            <a:noFill/>
          </a:ln>
        </p:spPr>
      </p:pic>
      <p:pic>
        <p:nvPicPr>
          <p:cNvPr id="2056" name="Picture 8" descr="Oregon Shores Conservation Coalition"/>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76600" y="2057400"/>
            <a:ext cx="1017938" cy="761999"/>
          </a:xfrm>
          <a:prstGeom prst="rect">
            <a:avLst/>
          </a:prstGeom>
          <a:noFill/>
        </p:spPr>
      </p:pic>
      <p:pic>
        <p:nvPicPr>
          <p:cNvPr id="2058" name="Picture 10" descr="https://encrypted-tbn0.google.com/images?q=tbn:ANd9GcQFO3XV8XAIGxqyHtqdxroWLqQW7LkBwjYFhP5NE2u0GjWfsAL7"/>
          <p:cNvPicPr>
            <a:picLocks noChangeAspect="1" noChangeArrowheads="1"/>
          </p:cNvPicPr>
          <p:nvPr/>
        </p:nvPicPr>
        <p:blipFill>
          <a:blip r:embed="rId22" cstate="print">
            <a:clrChange>
              <a:clrFrom>
                <a:srgbClr val="FEFEFE"/>
              </a:clrFrom>
              <a:clrTo>
                <a:srgbClr val="FEFEFE">
                  <a:alpha val="0"/>
                </a:srgbClr>
              </a:clrTo>
            </a:clrChange>
          </a:blip>
          <a:srcRect/>
          <a:stretch>
            <a:fillRect/>
          </a:stretch>
        </p:blipFill>
        <p:spPr bwMode="auto">
          <a:xfrm>
            <a:off x="1143000" y="1981200"/>
            <a:ext cx="650239" cy="60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p:cNvSpPr>
            <a:spLocks noGrp="1"/>
          </p:cNvSpPr>
          <p:nvPr>
            <p:ph idx="1"/>
          </p:nvPr>
        </p:nvSpPr>
        <p:spPr>
          <a:xfrm>
            <a:off x="457200" y="1481329"/>
            <a:ext cx="8229600" cy="3624072"/>
          </a:xfrm>
        </p:spPr>
        <p:txBody>
          <a:bodyPr>
            <a:normAutofit lnSpcReduction="10000"/>
          </a:bodyPr>
          <a:lstStyle/>
          <a:p>
            <a:endParaRPr lang="en-US" b="1" dirty="0" smtClean="0"/>
          </a:p>
          <a:p>
            <a:r>
              <a:rPr lang="en-US" b="1" dirty="0" smtClean="0"/>
              <a:t>A group with a common vision for educational and learning outcomes</a:t>
            </a:r>
          </a:p>
          <a:p>
            <a:endParaRPr lang="en-US" b="1" dirty="0" smtClean="0"/>
          </a:p>
          <a:p>
            <a:r>
              <a:rPr lang="en-US" b="1" dirty="0" smtClean="0"/>
              <a:t>It is a shared enterprise</a:t>
            </a:r>
          </a:p>
          <a:p>
            <a:endParaRPr lang="en-US" b="1" dirty="0" smtClean="0"/>
          </a:p>
          <a:p>
            <a:r>
              <a:rPr lang="en-US" b="1" dirty="0" smtClean="0"/>
              <a:t>PLC participants are both facilitators </a:t>
            </a:r>
            <a:r>
              <a:rPr lang="en-US" b="1" u="sng" dirty="0" smtClean="0"/>
              <a:t>and</a:t>
            </a:r>
            <a:r>
              <a:rPr lang="en-US" b="1" dirty="0" smtClean="0"/>
              <a:t> learners</a:t>
            </a:r>
          </a:p>
        </p:txBody>
      </p:sp>
      <p:pic>
        <p:nvPicPr>
          <p:cNvPr id="1026" name="Picture 2" descr="C:\Users\Laura\Pictures\Microsoft Clip Organizer\tr00029_.wmf"/>
          <p:cNvPicPr>
            <a:picLocks noChangeAspect="1" noChangeArrowheads="1"/>
          </p:cNvPicPr>
          <p:nvPr/>
        </p:nvPicPr>
        <p:blipFill>
          <a:blip r:embed="rId3" cstate="print"/>
          <a:srcRect/>
          <a:stretch>
            <a:fillRect/>
          </a:stretch>
        </p:blipFill>
        <p:spPr bwMode="auto">
          <a:xfrm>
            <a:off x="0" y="5921654"/>
            <a:ext cx="9144000" cy="936346"/>
          </a:xfrm>
          <a:prstGeom prst="rect">
            <a:avLst/>
          </a:prstGeom>
          <a:noFill/>
        </p:spPr>
      </p:pic>
      <p:sp>
        <p:nvSpPr>
          <p:cNvPr id="7" name="Title 4"/>
          <p:cNvSpPr txBox="1">
            <a:spLocks/>
          </p:cNvSpPr>
          <p:nvPr/>
        </p:nvSpPr>
        <p:spPr>
          <a:xfrm>
            <a:off x="457200" y="274638"/>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A professional learning community works toward</a:t>
            </a:r>
            <a:r>
              <a:rPr kumimoji="0" lang="en-US" sz="4100" b="1" i="0" u="none" strike="noStrike" kern="1200" cap="none" spc="0" normalizeH="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shared goals</a:t>
            </a:r>
            <a:endParaRPr kumimoji="0" lang="en-US" sz="4100" b="1" i="0" u="none" strike="noStrike" kern="1200" cap="none" spc="0" normalizeH="0" baseline="0" noProof="0" dirty="0">
              <a:ln>
                <a:noFill/>
              </a:ln>
              <a:solidFill>
                <a:schemeClr val="accent1"/>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to="" calcmode="lin" valueType="num">
                                      <p:cBhvr>
                                        <p:cTn id="7" dur="1" fill="hold"/>
                                        <p:tgtEl>
                                          <p:spTgt spid="6">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to="" calcmode="lin" valueType="num">
                                      <p:cBhvr>
                                        <p:cTn id="12" dur="1" fill="hold"/>
                                        <p:tgtEl>
                                          <p:spTgt spid="6">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to="" calcmode="lin" valueType="num">
                                      <p:cBhvr>
                                        <p:cTn id="17"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Laura\Pictures\Microsoft Clip Organizer\tr00029_.wmf"/>
          <p:cNvPicPr>
            <a:picLocks noChangeAspect="1" noChangeArrowheads="1"/>
          </p:cNvPicPr>
          <p:nvPr/>
        </p:nvPicPr>
        <p:blipFill>
          <a:blip r:embed="rId3" cstate="print"/>
          <a:srcRect/>
          <a:stretch>
            <a:fillRect/>
          </a:stretch>
        </p:blipFill>
        <p:spPr bwMode="auto">
          <a:xfrm>
            <a:off x="0" y="5921654"/>
            <a:ext cx="9144000" cy="936346"/>
          </a:xfrm>
          <a:prstGeom prst="rect">
            <a:avLst/>
          </a:prstGeom>
          <a:noFill/>
        </p:spPr>
      </p:pic>
      <p:sp>
        <p:nvSpPr>
          <p:cNvPr id="20" name="Freeform 19"/>
          <p:cNvSpPr/>
          <p:nvPr/>
        </p:nvSpPr>
        <p:spPr>
          <a:xfrm rot="21600000">
            <a:off x="3912764" y="4857655"/>
            <a:ext cx="1166072" cy="391065"/>
          </a:xfrm>
          <a:custGeom>
            <a:avLst/>
            <a:gdLst>
              <a:gd name="connsiteX0" fmla="*/ 0 w 1166071"/>
              <a:gd name="connsiteY0" fmla="*/ 195532 h 391064"/>
              <a:gd name="connsiteX1" fmla="*/ 195532 w 1166071"/>
              <a:gd name="connsiteY1" fmla="*/ 0 h 391064"/>
              <a:gd name="connsiteX2" fmla="*/ 195532 w 1166071"/>
              <a:gd name="connsiteY2" fmla="*/ 78213 h 391064"/>
              <a:gd name="connsiteX3" fmla="*/ 970539 w 1166071"/>
              <a:gd name="connsiteY3" fmla="*/ 78213 h 391064"/>
              <a:gd name="connsiteX4" fmla="*/ 970539 w 1166071"/>
              <a:gd name="connsiteY4" fmla="*/ 0 h 391064"/>
              <a:gd name="connsiteX5" fmla="*/ 1166071 w 1166071"/>
              <a:gd name="connsiteY5" fmla="*/ 195532 h 391064"/>
              <a:gd name="connsiteX6" fmla="*/ 970539 w 1166071"/>
              <a:gd name="connsiteY6" fmla="*/ 391064 h 391064"/>
              <a:gd name="connsiteX7" fmla="*/ 970539 w 1166071"/>
              <a:gd name="connsiteY7" fmla="*/ 312851 h 391064"/>
              <a:gd name="connsiteX8" fmla="*/ 195532 w 1166071"/>
              <a:gd name="connsiteY8" fmla="*/ 312851 h 391064"/>
              <a:gd name="connsiteX9" fmla="*/ 195532 w 1166071"/>
              <a:gd name="connsiteY9" fmla="*/ 391064 h 391064"/>
              <a:gd name="connsiteX10" fmla="*/ 0 w 1166071"/>
              <a:gd name="connsiteY10" fmla="*/ 195532 h 3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6071" h="391064">
                <a:moveTo>
                  <a:pt x="1166071" y="195532"/>
                </a:moveTo>
                <a:lnTo>
                  <a:pt x="970539" y="391063"/>
                </a:lnTo>
                <a:lnTo>
                  <a:pt x="970539" y="312850"/>
                </a:lnTo>
                <a:lnTo>
                  <a:pt x="195532" y="312850"/>
                </a:lnTo>
                <a:lnTo>
                  <a:pt x="195532" y="391063"/>
                </a:lnTo>
                <a:lnTo>
                  <a:pt x="0" y="195532"/>
                </a:lnTo>
                <a:lnTo>
                  <a:pt x="195532" y="1"/>
                </a:lnTo>
                <a:lnTo>
                  <a:pt x="195532" y="78214"/>
                </a:lnTo>
                <a:lnTo>
                  <a:pt x="970539" y="78214"/>
                </a:lnTo>
                <a:lnTo>
                  <a:pt x="970539" y="1"/>
                </a:lnTo>
                <a:lnTo>
                  <a:pt x="1166071" y="19553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7319" tIns="78214" rIns="117320" bIns="78213"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21" name="Freeform 20"/>
          <p:cNvSpPr/>
          <p:nvPr/>
        </p:nvSpPr>
        <p:spPr>
          <a:xfrm>
            <a:off x="1532350" y="4494525"/>
            <a:ext cx="2234654" cy="1117327"/>
          </a:xfrm>
          <a:custGeom>
            <a:avLst/>
            <a:gdLst>
              <a:gd name="connsiteX0" fmla="*/ 0 w 2234654"/>
              <a:gd name="connsiteY0" fmla="*/ 111733 h 1117327"/>
              <a:gd name="connsiteX1" fmla="*/ 32726 w 2234654"/>
              <a:gd name="connsiteY1" fmla="*/ 32726 h 1117327"/>
              <a:gd name="connsiteX2" fmla="*/ 111733 w 2234654"/>
              <a:gd name="connsiteY2" fmla="*/ 0 h 1117327"/>
              <a:gd name="connsiteX3" fmla="*/ 2122921 w 2234654"/>
              <a:gd name="connsiteY3" fmla="*/ 0 h 1117327"/>
              <a:gd name="connsiteX4" fmla="*/ 2201928 w 2234654"/>
              <a:gd name="connsiteY4" fmla="*/ 32726 h 1117327"/>
              <a:gd name="connsiteX5" fmla="*/ 2234654 w 2234654"/>
              <a:gd name="connsiteY5" fmla="*/ 111733 h 1117327"/>
              <a:gd name="connsiteX6" fmla="*/ 2234654 w 2234654"/>
              <a:gd name="connsiteY6" fmla="*/ 1005594 h 1117327"/>
              <a:gd name="connsiteX7" fmla="*/ 2201928 w 2234654"/>
              <a:gd name="connsiteY7" fmla="*/ 1084601 h 1117327"/>
              <a:gd name="connsiteX8" fmla="*/ 2122921 w 2234654"/>
              <a:gd name="connsiteY8" fmla="*/ 1117327 h 1117327"/>
              <a:gd name="connsiteX9" fmla="*/ 111733 w 2234654"/>
              <a:gd name="connsiteY9" fmla="*/ 1117327 h 1117327"/>
              <a:gd name="connsiteX10" fmla="*/ 32726 w 2234654"/>
              <a:gd name="connsiteY10" fmla="*/ 1084601 h 1117327"/>
              <a:gd name="connsiteX11" fmla="*/ 0 w 2234654"/>
              <a:gd name="connsiteY11" fmla="*/ 1005594 h 1117327"/>
              <a:gd name="connsiteX12" fmla="*/ 0 w 2234654"/>
              <a:gd name="connsiteY12" fmla="*/ 111733 h 111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4654" h="1117327">
                <a:moveTo>
                  <a:pt x="0" y="111733"/>
                </a:moveTo>
                <a:cubicBezTo>
                  <a:pt x="0" y="82100"/>
                  <a:pt x="11772" y="53680"/>
                  <a:pt x="32726" y="32726"/>
                </a:cubicBezTo>
                <a:cubicBezTo>
                  <a:pt x="53680" y="11772"/>
                  <a:pt x="82100" y="0"/>
                  <a:pt x="111733" y="0"/>
                </a:cubicBezTo>
                <a:lnTo>
                  <a:pt x="2122921" y="0"/>
                </a:lnTo>
                <a:cubicBezTo>
                  <a:pt x="2152554" y="0"/>
                  <a:pt x="2180974" y="11772"/>
                  <a:pt x="2201928" y="32726"/>
                </a:cubicBezTo>
                <a:cubicBezTo>
                  <a:pt x="2222882" y="53680"/>
                  <a:pt x="2234654" y="82100"/>
                  <a:pt x="2234654" y="111733"/>
                </a:cubicBezTo>
                <a:lnTo>
                  <a:pt x="2234654" y="1005594"/>
                </a:lnTo>
                <a:cubicBezTo>
                  <a:pt x="2234654" y="1035227"/>
                  <a:pt x="2222882" y="1063647"/>
                  <a:pt x="2201928" y="1084601"/>
                </a:cubicBezTo>
                <a:cubicBezTo>
                  <a:pt x="2180974" y="1105555"/>
                  <a:pt x="2152554" y="1117327"/>
                  <a:pt x="2122921" y="1117327"/>
                </a:cubicBezTo>
                <a:lnTo>
                  <a:pt x="111733" y="1117327"/>
                </a:lnTo>
                <a:cubicBezTo>
                  <a:pt x="82100" y="1117327"/>
                  <a:pt x="53680" y="1105555"/>
                  <a:pt x="32726" y="1084601"/>
                </a:cubicBezTo>
                <a:cubicBezTo>
                  <a:pt x="11772" y="1063647"/>
                  <a:pt x="0" y="1035227"/>
                  <a:pt x="0" y="1005594"/>
                </a:cubicBezTo>
                <a:lnTo>
                  <a:pt x="0" y="1117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1377950">
              <a:lnSpc>
                <a:spcPct val="90000"/>
              </a:lnSpc>
              <a:spcBef>
                <a:spcPct val="0"/>
              </a:spcBef>
              <a:spcAft>
                <a:spcPct val="35000"/>
              </a:spcAft>
            </a:pPr>
            <a:r>
              <a:rPr lang="en-US" sz="3100" kern="1200" dirty="0" smtClean="0"/>
              <a:t>Scientists</a:t>
            </a:r>
            <a:endParaRPr lang="en-US" sz="3100" kern="1200" dirty="0"/>
          </a:p>
        </p:txBody>
      </p:sp>
      <p:sp>
        <p:nvSpPr>
          <p:cNvPr id="19" name="Freeform 18"/>
          <p:cNvSpPr/>
          <p:nvPr/>
        </p:nvSpPr>
        <p:spPr>
          <a:xfrm>
            <a:off x="5224594" y="4494525"/>
            <a:ext cx="2234654" cy="1117327"/>
          </a:xfrm>
          <a:custGeom>
            <a:avLst/>
            <a:gdLst>
              <a:gd name="connsiteX0" fmla="*/ 0 w 2234654"/>
              <a:gd name="connsiteY0" fmla="*/ 111733 h 1117327"/>
              <a:gd name="connsiteX1" fmla="*/ 32726 w 2234654"/>
              <a:gd name="connsiteY1" fmla="*/ 32726 h 1117327"/>
              <a:gd name="connsiteX2" fmla="*/ 111733 w 2234654"/>
              <a:gd name="connsiteY2" fmla="*/ 0 h 1117327"/>
              <a:gd name="connsiteX3" fmla="*/ 2122921 w 2234654"/>
              <a:gd name="connsiteY3" fmla="*/ 0 h 1117327"/>
              <a:gd name="connsiteX4" fmla="*/ 2201928 w 2234654"/>
              <a:gd name="connsiteY4" fmla="*/ 32726 h 1117327"/>
              <a:gd name="connsiteX5" fmla="*/ 2234654 w 2234654"/>
              <a:gd name="connsiteY5" fmla="*/ 111733 h 1117327"/>
              <a:gd name="connsiteX6" fmla="*/ 2234654 w 2234654"/>
              <a:gd name="connsiteY6" fmla="*/ 1005594 h 1117327"/>
              <a:gd name="connsiteX7" fmla="*/ 2201928 w 2234654"/>
              <a:gd name="connsiteY7" fmla="*/ 1084601 h 1117327"/>
              <a:gd name="connsiteX8" fmla="*/ 2122921 w 2234654"/>
              <a:gd name="connsiteY8" fmla="*/ 1117327 h 1117327"/>
              <a:gd name="connsiteX9" fmla="*/ 111733 w 2234654"/>
              <a:gd name="connsiteY9" fmla="*/ 1117327 h 1117327"/>
              <a:gd name="connsiteX10" fmla="*/ 32726 w 2234654"/>
              <a:gd name="connsiteY10" fmla="*/ 1084601 h 1117327"/>
              <a:gd name="connsiteX11" fmla="*/ 0 w 2234654"/>
              <a:gd name="connsiteY11" fmla="*/ 1005594 h 1117327"/>
              <a:gd name="connsiteX12" fmla="*/ 0 w 2234654"/>
              <a:gd name="connsiteY12" fmla="*/ 111733 h 111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4654" h="1117327">
                <a:moveTo>
                  <a:pt x="0" y="111733"/>
                </a:moveTo>
                <a:cubicBezTo>
                  <a:pt x="0" y="82100"/>
                  <a:pt x="11772" y="53680"/>
                  <a:pt x="32726" y="32726"/>
                </a:cubicBezTo>
                <a:cubicBezTo>
                  <a:pt x="53680" y="11772"/>
                  <a:pt x="82100" y="0"/>
                  <a:pt x="111733" y="0"/>
                </a:cubicBezTo>
                <a:lnTo>
                  <a:pt x="2122921" y="0"/>
                </a:lnTo>
                <a:cubicBezTo>
                  <a:pt x="2152554" y="0"/>
                  <a:pt x="2180974" y="11772"/>
                  <a:pt x="2201928" y="32726"/>
                </a:cubicBezTo>
                <a:cubicBezTo>
                  <a:pt x="2222882" y="53680"/>
                  <a:pt x="2234654" y="82100"/>
                  <a:pt x="2234654" y="111733"/>
                </a:cubicBezTo>
                <a:lnTo>
                  <a:pt x="2234654" y="1005594"/>
                </a:lnTo>
                <a:cubicBezTo>
                  <a:pt x="2234654" y="1035227"/>
                  <a:pt x="2222882" y="1063647"/>
                  <a:pt x="2201928" y="1084601"/>
                </a:cubicBezTo>
                <a:cubicBezTo>
                  <a:pt x="2180974" y="1105555"/>
                  <a:pt x="2152554" y="1117327"/>
                  <a:pt x="2122921" y="1117327"/>
                </a:cubicBezTo>
                <a:lnTo>
                  <a:pt x="111733" y="1117327"/>
                </a:lnTo>
                <a:cubicBezTo>
                  <a:pt x="82100" y="1117327"/>
                  <a:pt x="53680" y="1105555"/>
                  <a:pt x="32726" y="1084601"/>
                </a:cubicBezTo>
                <a:cubicBezTo>
                  <a:pt x="11772" y="1063647"/>
                  <a:pt x="0" y="1035227"/>
                  <a:pt x="0" y="1005594"/>
                </a:cubicBezTo>
                <a:lnTo>
                  <a:pt x="0" y="1117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1377950">
              <a:lnSpc>
                <a:spcPct val="90000"/>
              </a:lnSpc>
              <a:spcBef>
                <a:spcPct val="0"/>
              </a:spcBef>
              <a:spcAft>
                <a:spcPct val="35000"/>
              </a:spcAft>
            </a:pPr>
            <a:r>
              <a:rPr lang="en-US" sz="3100" kern="1200" dirty="0" smtClean="0"/>
              <a:t>Educators</a:t>
            </a:r>
            <a:endParaRPr lang="en-US" sz="3100" kern="1200" dirty="0"/>
          </a:p>
        </p:txBody>
      </p:sp>
      <p:sp>
        <p:nvSpPr>
          <p:cNvPr id="18" name="Freeform 17"/>
          <p:cNvSpPr/>
          <p:nvPr/>
        </p:nvSpPr>
        <p:spPr>
          <a:xfrm rot="3600000">
            <a:off x="4835825" y="3258867"/>
            <a:ext cx="1166071" cy="391064"/>
          </a:xfrm>
          <a:custGeom>
            <a:avLst/>
            <a:gdLst>
              <a:gd name="connsiteX0" fmla="*/ 0 w 1166071"/>
              <a:gd name="connsiteY0" fmla="*/ 195532 h 391064"/>
              <a:gd name="connsiteX1" fmla="*/ 195532 w 1166071"/>
              <a:gd name="connsiteY1" fmla="*/ 0 h 391064"/>
              <a:gd name="connsiteX2" fmla="*/ 195532 w 1166071"/>
              <a:gd name="connsiteY2" fmla="*/ 78213 h 391064"/>
              <a:gd name="connsiteX3" fmla="*/ 970539 w 1166071"/>
              <a:gd name="connsiteY3" fmla="*/ 78213 h 391064"/>
              <a:gd name="connsiteX4" fmla="*/ 970539 w 1166071"/>
              <a:gd name="connsiteY4" fmla="*/ 0 h 391064"/>
              <a:gd name="connsiteX5" fmla="*/ 1166071 w 1166071"/>
              <a:gd name="connsiteY5" fmla="*/ 195532 h 391064"/>
              <a:gd name="connsiteX6" fmla="*/ 970539 w 1166071"/>
              <a:gd name="connsiteY6" fmla="*/ 391064 h 391064"/>
              <a:gd name="connsiteX7" fmla="*/ 970539 w 1166071"/>
              <a:gd name="connsiteY7" fmla="*/ 312851 h 391064"/>
              <a:gd name="connsiteX8" fmla="*/ 195532 w 1166071"/>
              <a:gd name="connsiteY8" fmla="*/ 312851 h 391064"/>
              <a:gd name="connsiteX9" fmla="*/ 195532 w 1166071"/>
              <a:gd name="connsiteY9" fmla="*/ 391064 h 391064"/>
              <a:gd name="connsiteX10" fmla="*/ 0 w 1166071"/>
              <a:gd name="connsiteY10" fmla="*/ 195532 h 3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6071" h="391064">
                <a:moveTo>
                  <a:pt x="0" y="195532"/>
                </a:moveTo>
                <a:lnTo>
                  <a:pt x="195532" y="0"/>
                </a:lnTo>
                <a:lnTo>
                  <a:pt x="195532" y="78213"/>
                </a:lnTo>
                <a:lnTo>
                  <a:pt x="970539" y="78213"/>
                </a:lnTo>
                <a:lnTo>
                  <a:pt x="970539" y="0"/>
                </a:lnTo>
                <a:lnTo>
                  <a:pt x="1166071" y="195532"/>
                </a:lnTo>
                <a:lnTo>
                  <a:pt x="970539" y="391064"/>
                </a:lnTo>
                <a:lnTo>
                  <a:pt x="970539" y="312851"/>
                </a:lnTo>
                <a:lnTo>
                  <a:pt x="195532" y="312851"/>
                </a:lnTo>
                <a:lnTo>
                  <a:pt x="195532" y="391064"/>
                </a:lnTo>
                <a:lnTo>
                  <a:pt x="0" y="19553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7318" tIns="78212" rIns="117319" bIns="78213"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7" name="Freeform 16"/>
          <p:cNvSpPr/>
          <p:nvPr/>
        </p:nvSpPr>
        <p:spPr>
          <a:xfrm>
            <a:off x="3378472" y="1296947"/>
            <a:ext cx="2234654" cy="1117327"/>
          </a:xfrm>
          <a:custGeom>
            <a:avLst/>
            <a:gdLst>
              <a:gd name="connsiteX0" fmla="*/ 0 w 2234654"/>
              <a:gd name="connsiteY0" fmla="*/ 111733 h 1117327"/>
              <a:gd name="connsiteX1" fmla="*/ 32726 w 2234654"/>
              <a:gd name="connsiteY1" fmla="*/ 32726 h 1117327"/>
              <a:gd name="connsiteX2" fmla="*/ 111733 w 2234654"/>
              <a:gd name="connsiteY2" fmla="*/ 0 h 1117327"/>
              <a:gd name="connsiteX3" fmla="*/ 2122921 w 2234654"/>
              <a:gd name="connsiteY3" fmla="*/ 0 h 1117327"/>
              <a:gd name="connsiteX4" fmla="*/ 2201928 w 2234654"/>
              <a:gd name="connsiteY4" fmla="*/ 32726 h 1117327"/>
              <a:gd name="connsiteX5" fmla="*/ 2234654 w 2234654"/>
              <a:gd name="connsiteY5" fmla="*/ 111733 h 1117327"/>
              <a:gd name="connsiteX6" fmla="*/ 2234654 w 2234654"/>
              <a:gd name="connsiteY6" fmla="*/ 1005594 h 1117327"/>
              <a:gd name="connsiteX7" fmla="*/ 2201928 w 2234654"/>
              <a:gd name="connsiteY7" fmla="*/ 1084601 h 1117327"/>
              <a:gd name="connsiteX8" fmla="*/ 2122921 w 2234654"/>
              <a:gd name="connsiteY8" fmla="*/ 1117327 h 1117327"/>
              <a:gd name="connsiteX9" fmla="*/ 111733 w 2234654"/>
              <a:gd name="connsiteY9" fmla="*/ 1117327 h 1117327"/>
              <a:gd name="connsiteX10" fmla="*/ 32726 w 2234654"/>
              <a:gd name="connsiteY10" fmla="*/ 1084601 h 1117327"/>
              <a:gd name="connsiteX11" fmla="*/ 0 w 2234654"/>
              <a:gd name="connsiteY11" fmla="*/ 1005594 h 1117327"/>
              <a:gd name="connsiteX12" fmla="*/ 0 w 2234654"/>
              <a:gd name="connsiteY12" fmla="*/ 111733 h 111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4654" h="1117327">
                <a:moveTo>
                  <a:pt x="0" y="111733"/>
                </a:moveTo>
                <a:cubicBezTo>
                  <a:pt x="0" y="82100"/>
                  <a:pt x="11772" y="53680"/>
                  <a:pt x="32726" y="32726"/>
                </a:cubicBezTo>
                <a:cubicBezTo>
                  <a:pt x="53680" y="11772"/>
                  <a:pt x="82100" y="0"/>
                  <a:pt x="111733" y="0"/>
                </a:cubicBezTo>
                <a:lnTo>
                  <a:pt x="2122921" y="0"/>
                </a:lnTo>
                <a:cubicBezTo>
                  <a:pt x="2152554" y="0"/>
                  <a:pt x="2180974" y="11772"/>
                  <a:pt x="2201928" y="32726"/>
                </a:cubicBezTo>
                <a:cubicBezTo>
                  <a:pt x="2222882" y="53680"/>
                  <a:pt x="2234654" y="82100"/>
                  <a:pt x="2234654" y="111733"/>
                </a:cubicBezTo>
                <a:lnTo>
                  <a:pt x="2234654" y="1005594"/>
                </a:lnTo>
                <a:cubicBezTo>
                  <a:pt x="2234654" y="1035227"/>
                  <a:pt x="2222882" y="1063647"/>
                  <a:pt x="2201928" y="1084601"/>
                </a:cubicBezTo>
                <a:cubicBezTo>
                  <a:pt x="2180974" y="1105555"/>
                  <a:pt x="2152554" y="1117327"/>
                  <a:pt x="2122921" y="1117327"/>
                </a:cubicBezTo>
                <a:lnTo>
                  <a:pt x="111733" y="1117327"/>
                </a:lnTo>
                <a:cubicBezTo>
                  <a:pt x="82100" y="1117327"/>
                  <a:pt x="53680" y="1105555"/>
                  <a:pt x="32726" y="1084601"/>
                </a:cubicBezTo>
                <a:cubicBezTo>
                  <a:pt x="11772" y="1063647"/>
                  <a:pt x="0" y="1035227"/>
                  <a:pt x="0" y="1005594"/>
                </a:cubicBezTo>
                <a:lnTo>
                  <a:pt x="0" y="1117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1377950">
              <a:lnSpc>
                <a:spcPct val="90000"/>
              </a:lnSpc>
              <a:spcBef>
                <a:spcPct val="0"/>
              </a:spcBef>
              <a:spcAft>
                <a:spcPct val="35000"/>
              </a:spcAft>
            </a:pPr>
            <a:r>
              <a:rPr lang="en-US" sz="3000" kern="1200" dirty="0" smtClean="0"/>
              <a:t>Public Audiences</a:t>
            </a:r>
            <a:endParaRPr lang="en-US" sz="3000" kern="1200" dirty="0"/>
          </a:p>
        </p:txBody>
      </p:sp>
      <p:sp>
        <p:nvSpPr>
          <p:cNvPr id="22" name="Freeform 21"/>
          <p:cNvSpPr/>
          <p:nvPr/>
        </p:nvSpPr>
        <p:spPr>
          <a:xfrm rot="18000000">
            <a:off x="2989702" y="3258867"/>
            <a:ext cx="1166071" cy="391064"/>
          </a:xfrm>
          <a:custGeom>
            <a:avLst/>
            <a:gdLst>
              <a:gd name="connsiteX0" fmla="*/ 0 w 1166071"/>
              <a:gd name="connsiteY0" fmla="*/ 195532 h 391064"/>
              <a:gd name="connsiteX1" fmla="*/ 195532 w 1166071"/>
              <a:gd name="connsiteY1" fmla="*/ 0 h 391064"/>
              <a:gd name="connsiteX2" fmla="*/ 195532 w 1166071"/>
              <a:gd name="connsiteY2" fmla="*/ 78213 h 391064"/>
              <a:gd name="connsiteX3" fmla="*/ 970539 w 1166071"/>
              <a:gd name="connsiteY3" fmla="*/ 78213 h 391064"/>
              <a:gd name="connsiteX4" fmla="*/ 970539 w 1166071"/>
              <a:gd name="connsiteY4" fmla="*/ 0 h 391064"/>
              <a:gd name="connsiteX5" fmla="*/ 1166071 w 1166071"/>
              <a:gd name="connsiteY5" fmla="*/ 195532 h 391064"/>
              <a:gd name="connsiteX6" fmla="*/ 970539 w 1166071"/>
              <a:gd name="connsiteY6" fmla="*/ 391064 h 391064"/>
              <a:gd name="connsiteX7" fmla="*/ 970539 w 1166071"/>
              <a:gd name="connsiteY7" fmla="*/ 312851 h 391064"/>
              <a:gd name="connsiteX8" fmla="*/ 195532 w 1166071"/>
              <a:gd name="connsiteY8" fmla="*/ 312851 h 391064"/>
              <a:gd name="connsiteX9" fmla="*/ 195532 w 1166071"/>
              <a:gd name="connsiteY9" fmla="*/ 391064 h 391064"/>
              <a:gd name="connsiteX10" fmla="*/ 0 w 1166071"/>
              <a:gd name="connsiteY10" fmla="*/ 195532 h 3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6071" h="391064">
                <a:moveTo>
                  <a:pt x="0" y="195532"/>
                </a:moveTo>
                <a:lnTo>
                  <a:pt x="195532" y="0"/>
                </a:lnTo>
                <a:lnTo>
                  <a:pt x="195532" y="78213"/>
                </a:lnTo>
                <a:lnTo>
                  <a:pt x="970539" y="78213"/>
                </a:lnTo>
                <a:lnTo>
                  <a:pt x="970539" y="0"/>
                </a:lnTo>
                <a:lnTo>
                  <a:pt x="1166071" y="195532"/>
                </a:lnTo>
                <a:lnTo>
                  <a:pt x="970539" y="391064"/>
                </a:lnTo>
                <a:lnTo>
                  <a:pt x="970539" y="312851"/>
                </a:lnTo>
                <a:lnTo>
                  <a:pt x="195532" y="312851"/>
                </a:lnTo>
                <a:lnTo>
                  <a:pt x="195532" y="391064"/>
                </a:lnTo>
                <a:lnTo>
                  <a:pt x="0" y="19553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7318" tIns="78213" rIns="117319" bIns="78212"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0" name="Title 4"/>
          <p:cNvSpPr>
            <a:spLocks noGrp="1"/>
          </p:cNvSpPr>
          <p:nvPr>
            <p:ph type="title"/>
          </p:nvPr>
        </p:nvSpPr>
        <p:spPr>
          <a:xfrm>
            <a:off x="533400" y="304800"/>
            <a:ext cx="8229600" cy="1143000"/>
          </a:xfrm>
        </p:spPr>
        <p:txBody>
          <a:bodyPr>
            <a:normAutofit/>
          </a:bodyPr>
          <a:lstStyle/>
          <a:p>
            <a:pPr algn="ctr"/>
            <a:r>
              <a:rPr lang="en-US" dirty="0" smtClean="0">
                <a:solidFill>
                  <a:schemeClr val="accent1"/>
                </a:solidFill>
              </a:rPr>
              <a:t>There are players in a PLC</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to="" calcmode="lin" valueType="num">
                                      <p:cBhvr>
                                        <p:cTn id="12" dur="1" fill="hold"/>
                                        <p:tgtEl>
                                          <p:spTgt spid="2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1" fill="hold"/>
                                        <p:tgtEl>
                                          <p:spTgt spid="22"/>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to="" calcmode="lin" valueType="num">
                                      <p:cBhvr>
                                        <p:cTn id="20" dur="1" fill="hold"/>
                                        <p:tgtEl>
                                          <p:spTgt spid="18"/>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to="" calcmode="lin" valueType="num">
                                      <p:cBhvr>
                                        <p:cTn id="23" dur="1" fill="hold"/>
                                        <p:tgtEl>
                                          <p:spTgt spid="2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to="" calcmode="lin" valueType="num">
                                      <p:cBhvr>
                                        <p:cTn id="26"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8" grpId="0" animBg="1"/>
      <p:bldP spid="17"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77959252_a1bb0a3abf_m.jpg"/>
          <p:cNvPicPr>
            <a:picLocks noChangeAspect="1"/>
          </p:cNvPicPr>
          <p:nvPr/>
        </p:nvPicPr>
        <p:blipFill>
          <a:blip r:embed="rId3" cstate="print"/>
          <a:stretch>
            <a:fillRect/>
          </a:stretch>
        </p:blipFill>
        <p:spPr>
          <a:xfrm>
            <a:off x="0" y="0"/>
            <a:ext cx="9144000" cy="6858000"/>
          </a:xfrm>
          <a:prstGeom prst="rect">
            <a:avLst/>
          </a:prstGeom>
        </p:spPr>
      </p:pic>
      <p:sp>
        <p:nvSpPr>
          <p:cNvPr id="2" name="Content Placeholder 1"/>
          <p:cNvSpPr>
            <a:spLocks noGrp="1"/>
          </p:cNvSpPr>
          <p:nvPr>
            <p:ph idx="1"/>
          </p:nvPr>
        </p:nvSpPr>
        <p:spPr>
          <a:xfrm>
            <a:off x="457200" y="2209800"/>
            <a:ext cx="8229600" cy="2743200"/>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Exploratorium, San Francisco</a:t>
            </a:r>
          </a:p>
          <a:p>
            <a:r>
              <a:rPr lang="en-US" dirty="0" smtClean="0"/>
              <a:t>12 scientists over 2 years focusing on ocean and atmospheric sciences</a:t>
            </a:r>
          </a:p>
          <a:p>
            <a:r>
              <a:rPr lang="en-US" dirty="0" smtClean="0"/>
              <a:t>Scientists work with ~90 explainers</a:t>
            </a:r>
          </a:p>
          <a:p>
            <a:r>
              <a:rPr lang="en-US" dirty="0" smtClean="0"/>
              <a:t>Public audience ~600,000 visitors per year</a:t>
            </a:r>
          </a:p>
        </p:txBody>
      </p:sp>
      <p:sp>
        <p:nvSpPr>
          <p:cNvPr id="3" name="Title 2"/>
          <p:cNvSpPr>
            <a:spLocks noGrp="1"/>
          </p:cNvSpPr>
          <p:nvPr>
            <p:ph type="title"/>
          </p:nvPr>
        </p:nvSpPr>
        <p:spPr/>
        <p:txBody>
          <a:bodyPr>
            <a:normAutofit fontScale="90000"/>
          </a:bodyPr>
          <a:lstStyle/>
          <a:p>
            <a:pPr algn="ctr"/>
            <a:r>
              <a:rPr lang="en-US" dirty="0" smtClean="0">
                <a:ln w="18415" cmpd="sng">
                  <a:solidFill>
                    <a:srgbClr val="FFFFFF"/>
                  </a:solidFill>
                  <a:prstDash val="solid"/>
                </a:ln>
                <a:solidFill>
                  <a:srgbClr val="FFFFFF"/>
                </a:solidFill>
                <a:effectLst/>
              </a:rPr>
              <a:t>Environmental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Scientist in Residence Program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247" descr="6"/>
          <p:cNvPicPr>
            <a:picLocks noChangeAspect="1" noChangeArrowheads="1"/>
          </p:cNvPicPr>
          <p:nvPr/>
        </p:nvPicPr>
        <p:blipFill>
          <a:blip r:embed="rId4" cstate="print">
            <a:clrChange>
              <a:clrFrom>
                <a:srgbClr val="FFFFFF"/>
              </a:clrFrom>
              <a:clrTo>
                <a:srgbClr val="FFFFFF">
                  <a:alpha val="0"/>
                </a:srgbClr>
              </a:clrTo>
            </a:clrChange>
          </a:blip>
          <a:srcRect l="22740" t="34314" r="24239" b="28432"/>
          <a:stretch>
            <a:fillRect/>
          </a:stretch>
        </p:blipFill>
        <p:spPr bwMode="auto">
          <a:xfrm>
            <a:off x="7162800" y="5715000"/>
            <a:ext cx="1684651"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zoom.freewebs.com/ocampmsp/photos/Summer-Workshop-2010/IMG_02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457200" y="1676400"/>
            <a:ext cx="8229600" cy="3014472"/>
          </a:xfrm>
          <a:prstGeom prst="round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Lincoln County, Oregon</a:t>
            </a:r>
          </a:p>
          <a:p>
            <a:r>
              <a:rPr lang="en-US" dirty="0" smtClean="0"/>
              <a:t>Math and science partnership</a:t>
            </a:r>
          </a:p>
          <a:p>
            <a:r>
              <a:rPr lang="en-US" dirty="0" smtClean="0"/>
              <a:t>32 K-12 teachers</a:t>
            </a:r>
          </a:p>
          <a:p>
            <a:r>
              <a:rPr lang="en-US" dirty="0" smtClean="0"/>
              <a:t>5 informal science institutions and their educators</a:t>
            </a:r>
          </a:p>
          <a:p>
            <a:r>
              <a:rPr lang="en-US" dirty="0" smtClean="0"/>
              <a:t>~35 scientists over 3 years</a:t>
            </a:r>
            <a:endParaRPr lang="en-US" dirty="0"/>
          </a:p>
        </p:txBody>
      </p:sp>
      <p:sp>
        <p:nvSpPr>
          <p:cNvPr id="3" name="Title 2"/>
          <p:cNvSpPr>
            <a:spLocks noGrp="1"/>
          </p:cNvSpPr>
          <p:nvPr>
            <p:ph type="title"/>
          </p:nvPr>
        </p:nvSpPr>
        <p:spPr/>
        <p:txBody>
          <a:bodyPr>
            <a:normAutofit/>
          </a:bodyPr>
          <a:lstStyle/>
          <a:p>
            <a:pPr algn="ctr"/>
            <a:r>
              <a:rPr lang="en-US" dirty="0" smtClean="0">
                <a:ln w="18415" cmpd="sng">
                  <a:solidFill>
                    <a:srgbClr val="FFFFFF"/>
                  </a:solidFill>
                  <a:prstDash val="solid"/>
                </a:ln>
                <a:solidFill>
                  <a:schemeClr val="tx1"/>
                </a:solidFill>
                <a:effectLst/>
              </a:rPr>
              <a:t>OCAMP</a:t>
            </a:r>
            <a:endParaRPr lang="en-US" dirty="0">
              <a:solidFill>
                <a:schemeClr val="tx1"/>
              </a:solidFill>
            </a:endParaRPr>
          </a:p>
        </p:txBody>
      </p:sp>
      <p:pic>
        <p:nvPicPr>
          <p:cNvPr id="5" name="Picture 2" descr="OCAMP"/>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696200" y="5410200"/>
            <a:ext cx="1009230" cy="124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20121.JPG"/>
          <p:cNvPicPr>
            <a:picLocks noChangeAspect="1"/>
          </p:cNvPicPr>
          <p:nvPr/>
        </p:nvPicPr>
        <p:blipFill>
          <a:blip r:embed="rId3" cstate="print"/>
          <a:stretch>
            <a:fillRect/>
          </a:stretch>
        </p:blipFill>
        <p:spPr>
          <a:xfrm>
            <a:off x="0" y="0"/>
            <a:ext cx="9144000" cy="6858000"/>
          </a:xfrm>
          <a:prstGeom prst="rect">
            <a:avLst/>
          </a:prstGeom>
        </p:spPr>
      </p:pic>
      <p:sp>
        <p:nvSpPr>
          <p:cNvPr id="2" name="Content Placeholder 1"/>
          <p:cNvSpPr>
            <a:spLocks noGrp="1"/>
          </p:cNvSpPr>
          <p:nvPr>
            <p:ph idx="1"/>
          </p:nvPr>
        </p:nvSpPr>
        <p:spPr>
          <a:xfrm>
            <a:off x="457200" y="2057400"/>
            <a:ext cx="8229600" cy="2785872"/>
          </a:xfrm>
          <a:prstGeom prst="round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smtClean="0"/>
              <a:t>Workshops across coastal Oregon</a:t>
            </a:r>
          </a:p>
          <a:p>
            <a:r>
              <a:rPr lang="en-US" dirty="0" smtClean="0"/>
              <a:t>During 2010-11 pilot:</a:t>
            </a:r>
          </a:p>
          <a:p>
            <a:pPr lvl="1"/>
            <a:r>
              <a:rPr lang="en-US" dirty="0" smtClean="0"/>
              <a:t>8 scientists/university extension agents</a:t>
            </a:r>
          </a:p>
          <a:p>
            <a:pPr lvl="1"/>
            <a:r>
              <a:rPr lang="en-US" dirty="0" smtClean="0"/>
              <a:t>274 Participants, where ~1 in 3 attended multiple sessions </a:t>
            </a:r>
          </a:p>
          <a:p>
            <a:r>
              <a:rPr lang="en-US" dirty="0" smtClean="0"/>
              <a:t>Professional development for volunteers who interpret science to the public.</a:t>
            </a:r>
          </a:p>
          <a:p>
            <a:endParaRPr lang="en-US" dirty="0" smtClean="0"/>
          </a:p>
        </p:txBody>
      </p:sp>
      <p:sp>
        <p:nvSpPr>
          <p:cNvPr id="3" name="Title 2"/>
          <p:cNvSpPr>
            <a:spLocks noGrp="1"/>
          </p:cNvSpPr>
          <p:nvPr>
            <p:ph type="title"/>
          </p:nvPr>
        </p:nvSpPr>
        <p:spPr/>
        <p:txBody>
          <a:bodyPr>
            <a:normAutofit fontScale="90000"/>
          </a:bodyPr>
          <a:lstStyle/>
          <a:p>
            <a:r>
              <a:rPr lang="en-US" dirty="0" smtClean="0">
                <a:ln w="18415" cmpd="sng">
                  <a:solidFill>
                    <a:srgbClr val="FFFFFF"/>
                  </a:solidFill>
                  <a:prstDash val="solid"/>
                </a:ln>
                <a:solidFill>
                  <a:schemeClr val="tx1"/>
                </a:solidFill>
                <a:effectLst/>
              </a:rPr>
              <a:t>Coastal Master Naturalist Program</a:t>
            </a:r>
            <a:endParaRPr lang="en-US" dirty="0">
              <a:solidFill>
                <a:schemeClr val="tx1"/>
              </a:solidFill>
              <a:effectLst/>
            </a:endParaRPr>
          </a:p>
        </p:txBody>
      </p:sp>
      <p:pic>
        <p:nvPicPr>
          <p:cNvPr id="5" name="Picture 6" descr="COSEEPPepsstacked.eps"/>
          <p:cNvPicPr>
            <a:picLocks noChangeAspect="1"/>
          </p:cNvPicPr>
          <p:nvPr/>
        </p:nvPicPr>
        <p:blipFill>
          <a:blip r:embed="rId4" cstate="print"/>
          <a:srcRect/>
          <a:stretch>
            <a:fillRect/>
          </a:stretch>
        </p:blipFill>
        <p:spPr bwMode="auto">
          <a:xfrm>
            <a:off x="7162800" y="6019800"/>
            <a:ext cx="1705232" cy="463924"/>
          </a:xfrm>
          <a:prstGeom prst="rect">
            <a:avLst/>
          </a:prstGeom>
          <a:noFill/>
          <a:ln w="762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Laura\Pictures\Microsoft Clip Organizer\tr00029_.wmf"/>
          <p:cNvPicPr>
            <a:picLocks noChangeAspect="1" noChangeArrowheads="1"/>
          </p:cNvPicPr>
          <p:nvPr/>
        </p:nvPicPr>
        <p:blipFill>
          <a:blip r:embed="rId3" cstate="print"/>
          <a:srcRect/>
          <a:stretch>
            <a:fillRect/>
          </a:stretch>
        </p:blipFill>
        <p:spPr bwMode="auto">
          <a:xfrm>
            <a:off x="0" y="5921654"/>
            <a:ext cx="9144000" cy="936346"/>
          </a:xfrm>
          <a:prstGeom prst="rect">
            <a:avLst/>
          </a:prstGeom>
          <a:noFill/>
        </p:spPr>
      </p:pic>
      <p:sp>
        <p:nvSpPr>
          <p:cNvPr id="6" name="Content Placeholder 5"/>
          <p:cNvSpPr>
            <a:spLocks noGrp="1"/>
          </p:cNvSpPr>
          <p:nvPr>
            <p:ph idx="1"/>
          </p:nvPr>
        </p:nvSpPr>
        <p:spPr>
          <a:xfrm>
            <a:off x="457200" y="2514600"/>
            <a:ext cx="8229600" cy="3395472"/>
          </a:xfrm>
        </p:spPr>
        <p:txBody>
          <a:bodyPr>
            <a:normAutofit/>
          </a:bodyPr>
          <a:lstStyle/>
          <a:p>
            <a:r>
              <a:rPr lang="en-US" dirty="0" smtClean="0"/>
              <a:t>Scientists are not only research experts in PLCs, but also learners</a:t>
            </a:r>
          </a:p>
          <a:p>
            <a:endParaRPr lang="en-US" dirty="0" smtClean="0"/>
          </a:p>
          <a:p>
            <a:r>
              <a:rPr lang="en-US" dirty="0" smtClean="0"/>
              <a:t>Developing models of PLCs for the field</a:t>
            </a:r>
          </a:p>
          <a:p>
            <a:endParaRPr lang="en-US" dirty="0" smtClean="0"/>
          </a:p>
          <a:p>
            <a:r>
              <a:rPr lang="en-US" dirty="0" smtClean="0"/>
              <a:t>This professional development is an ongoing process, even after project completion</a:t>
            </a:r>
          </a:p>
          <a:p>
            <a:endParaRPr lang="en-US" dirty="0"/>
          </a:p>
        </p:txBody>
      </p:sp>
      <p:sp>
        <p:nvSpPr>
          <p:cNvPr id="10" name="Title 4"/>
          <p:cNvSpPr>
            <a:spLocks noGrp="1"/>
          </p:cNvSpPr>
          <p:nvPr>
            <p:ph type="title"/>
          </p:nvPr>
        </p:nvSpPr>
        <p:spPr>
          <a:xfrm>
            <a:off x="457200" y="685800"/>
            <a:ext cx="8229600" cy="1143000"/>
          </a:xfrm>
        </p:spPr>
        <p:txBody>
          <a:bodyPr>
            <a:normAutofit fontScale="90000"/>
          </a:bodyPr>
          <a:lstStyle/>
          <a:p>
            <a:pPr algn="ctr"/>
            <a:r>
              <a:rPr lang="en-US" dirty="0" smtClean="0">
                <a:solidFill>
                  <a:schemeClr val="accent1"/>
                </a:solidFill>
              </a:rPr>
              <a:t>Recent evaluation findings show PLCs support scientists as both givers and receivers</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to="" calcmode="lin" valueType="num">
                                      <p:cBhvr>
                                        <p:cTn id="12" dur="1" fill="hold"/>
                                        <p:tgtEl>
                                          <p:spTgt spid="6">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to="" calcmode="lin" valueType="num">
                                      <p:cBhvr>
                                        <p:cTn id="1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All players influence one another</a:t>
            </a:r>
            <a:endParaRPr lang="en-US" dirty="0"/>
          </a:p>
        </p:txBody>
      </p:sp>
      <p:sp>
        <p:nvSpPr>
          <p:cNvPr id="3" name="Title 2"/>
          <p:cNvSpPr>
            <a:spLocks noGrp="1"/>
          </p:cNvSpPr>
          <p:nvPr>
            <p:ph type="title"/>
          </p:nvPr>
        </p:nvSpPr>
        <p:spPr/>
        <p:txBody>
          <a:bodyPr>
            <a:normAutofit fontScale="90000"/>
          </a:bodyPr>
          <a:lstStyle/>
          <a:p>
            <a:pPr algn="ctr"/>
            <a:r>
              <a:rPr lang="en-US" dirty="0" smtClean="0">
                <a:solidFill>
                  <a:schemeClr val="accent1"/>
                </a:solidFill>
              </a:rPr>
              <a:t>The value of PLCs is multifaceted</a:t>
            </a:r>
            <a:endParaRPr lang="en-US" dirty="0">
              <a:solidFill>
                <a:schemeClr val="accent1"/>
              </a:solidFill>
            </a:endParaRPr>
          </a:p>
        </p:txBody>
      </p:sp>
      <p:sp>
        <p:nvSpPr>
          <p:cNvPr id="8" name="Freeform 7"/>
          <p:cNvSpPr/>
          <p:nvPr/>
        </p:nvSpPr>
        <p:spPr>
          <a:xfrm>
            <a:off x="3728293" y="2286679"/>
            <a:ext cx="1763613" cy="881806"/>
          </a:xfrm>
          <a:custGeom>
            <a:avLst/>
            <a:gdLst>
              <a:gd name="connsiteX0" fmla="*/ 0 w 1763613"/>
              <a:gd name="connsiteY0" fmla="*/ 88181 h 881806"/>
              <a:gd name="connsiteX1" fmla="*/ 25828 w 1763613"/>
              <a:gd name="connsiteY1" fmla="*/ 25828 h 881806"/>
              <a:gd name="connsiteX2" fmla="*/ 88181 w 1763613"/>
              <a:gd name="connsiteY2" fmla="*/ 0 h 881806"/>
              <a:gd name="connsiteX3" fmla="*/ 1675432 w 1763613"/>
              <a:gd name="connsiteY3" fmla="*/ 0 h 881806"/>
              <a:gd name="connsiteX4" fmla="*/ 1737785 w 1763613"/>
              <a:gd name="connsiteY4" fmla="*/ 25828 h 881806"/>
              <a:gd name="connsiteX5" fmla="*/ 1763613 w 1763613"/>
              <a:gd name="connsiteY5" fmla="*/ 88181 h 881806"/>
              <a:gd name="connsiteX6" fmla="*/ 1763613 w 1763613"/>
              <a:gd name="connsiteY6" fmla="*/ 793625 h 881806"/>
              <a:gd name="connsiteX7" fmla="*/ 1737785 w 1763613"/>
              <a:gd name="connsiteY7" fmla="*/ 855978 h 881806"/>
              <a:gd name="connsiteX8" fmla="*/ 1675432 w 1763613"/>
              <a:gd name="connsiteY8" fmla="*/ 881806 h 881806"/>
              <a:gd name="connsiteX9" fmla="*/ 88181 w 1763613"/>
              <a:gd name="connsiteY9" fmla="*/ 881806 h 881806"/>
              <a:gd name="connsiteX10" fmla="*/ 25828 w 1763613"/>
              <a:gd name="connsiteY10" fmla="*/ 855978 h 881806"/>
              <a:gd name="connsiteX11" fmla="*/ 0 w 1763613"/>
              <a:gd name="connsiteY11" fmla="*/ 793625 h 881806"/>
              <a:gd name="connsiteX12" fmla="*/ 0 w 1763613"/>
              <a:gd name="connsiteY12" fmla="*/ 88181 h 88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3613" h="881806">
                <a:moveTo>
                  <a:pt x="0" y="88181"/>
                </a:moveTo>
                <a:cubicBezTo>
                  <a:pt x="0" y="64794"/>
                  <a:pt x="9291" y="42365"/>
                  <a:pt x="25828" y="25828"/>
                </a:cubicBezTo>
                <a:cubicBezTo>
                  <a:pt x="42365" y="9291"/>
                  <a:pt x="64794" y="0"/>
                  <a:pt x="88181" y="0"/>
                </a:cubicBezTo>
                <a:lnTo>
                  <a:pt x="1675432" y="0"/>
                </a:lnTo>
                <a:cubicBezTo>
                  <a:pt x="1698819" y="0"/>
                  <a:pt x="1721248" y="9291"/>
                  <a:pt x="1737785" y="25828"/>
                </a:cubicBezTo>
                <a:cubicBezTo>
                  <a:pt x="1754322" y="42365"/>
                  <a:pt x="1763613" y="64794"/>
                  <a:pt x="1763613" y="88181"/>
                </a:cubicBezTo>
                <a:lnTo>
                  <a:pt x="1763613" y="793625"/>
                </a:lnTo>
                <a:cubicBezTo>
                  <a:pt x="1763613" y="817012"/>
                  <a:pt x="1754323" y="839441"/>
                  <a:pt x="1737785" y="855978"/>
                </a:cubicBezTo>
                <a:cubicBezTo>
                  <a:pt x="1721248" y="872515"/>
                  <a:pt x="1698819" y="881806"/>
                  <a:pt x="1675432" y="881806"/>
                </a:cubicBezTo>
                <a:lnTo>
                  <a:pt x="88181" y="881806"/>
                </a:lnTo>
                <a:cubicBezTo>
                  <a:pt x="64794" y="881806"/>
                  <a:pt x="42365" y="872515"/>
                  <a:pt x="25828" y="855978"/>
                </a:cubicBezTo>
                <a:cubicBezTo>
                  <a:pt x="9291" y="839441"/>
                  <a:pt x="0" y="817012"/>
                  <a:pt x="0" y="793625"/>
                </a:cubicBezTo>
                <a:lnTo>
                  <a:pt x="0" y="881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77" tIns="121077" rIns="121077" bIns="121077" numCol="1" spcCol="1270" anchor="ctr" anchorCtr="0">
            <a:noAutofit/>
          </a:bodyPr>
          <a:lstStyle/>
          <a:p>
            <a:pPr lvl="0" algn="ctr" defTabSz="1111250">
              <a:lnSpc>
                <a:spcPct val="90000"/>
              </a:lnSpc>
              <a:spcBef>
                <a:spcPct val="0"/>
              </a:spcBef>
              <a:spcAft>
                <a:spcPct val="35000"/>
              </a:spcAft>
            </a:pPr>
            <a:r>
              <a:rPr lang="en-US" sz="2400" kern="1200" dirty="0" smtClean="0"/>
              <a:t>Public Audiences</a:t>
            </a:r>
            <a:endParaRPr lang="en-US" sz="2400" kern="1200" dirty="0"/>
          </a:p>
        </p:txBody>
      </p:sp>
      <p:sp>
        <p:nvSpPr>
          <p:cNvPr id="9" name="Freeform 8"/>
          <p:cNvSpPr/>
          <p:nvPr/>
        </p:nvSpPr>
        <p:spPr>
          <a:xfrm rot="3600000">
            <a:off x="4878993" y="3833483"/>
            <a:ext cx="917386" cy="308632"/>
          </a:xfrm>
          <a:custGeom>
            <a:avLst/>
            <a:gdLst>
              <a:gd name="connsiteX0" fmla="*/ 0 w 917386"/>
              <a:gd name="connsiteY0" fmla="*/ 154316 h 308632"/>
              <a:gd name="connsiteX1" fmla="*/ 154316 w 917386"/>
              <a:gd name="connsiteY1" fmla="*/ 0 h 308632"/>
              <a:gd name="connsiteX2" fmla="*/ 154316 w 917386"/>
              <a:gd name="connsiteY2" fmla="*/ 61726 h 308632"/>
              <a:gd name="connsiteX3" fmla="*/ 763070 w 917386"/>
              <a:gd name="connsiteY3" fmla="*/ 61726 h 308632"/>
              <a:gd name="connsiteX4" fmla="*/ 763070 w 917386"/>
              <a:gd name="connsiteY4" fmla="*/ 0 h 308632"/>
              <a:gd name="connsiteX5" fmla="*/ 917386 w 917386"/>
              <a:gd name="connsiteY5" fmla="*/ 154316 h 308632"/>
              <a:gd name="connsiteX6" fmla="*/ 763070 w 917386"/>
              <a:gd name="connsiteY6" fmla="*/ 308632 h 308632"/>
              <a:gd name="connsiteX7" fmla="*/ 763070 w 917386"/>
              <a:gd name="connsiteY7" fmla="*/ 246906 h 308632"/>
              <a:gd name="connsiteX8" fmla="*/ 154316 w 917386"/>
              <a:gd name="connsiteY8" fmla="*/ 246906 h 308632"/>
              <a:gd name="connsiteX9" fmla="*/ 154316 w 917386"/>
              <a:gd name="connsiteY9" fmla="*/ 308632 h 308632"/>
              <a:gd name="connsiteX10" fmla="*/ 0 w 917386"/>
              <a:gd name="connsiteY10" fmla="*/ 154316 h 30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386" h="308632">
                <a:moveTo>
                  <a:pt x="0" y="154316"/>
                </a:moveTo>
                <a:lnTo>
                  <a:pt x="154316" y="0"/>
                </a:lnTo>
                <a:lnTo>
                  <a:pt x="154316" y="61726"/>
                </a:lnTo>
                <a:lnTo>
                  <a:pt x="763070" y="61726"/>
                </a:lnTo>
                <a:lnTo>
                  <a:pt x="763070" y="0"/>
                </a:lnTo>
                <a:lnTo>
                  <a:pt x="917386" y="154316"/>
                </a:lnTo>
                <a:lnTo>
                  <a:pt x="763070" y="308632"/>
                </a:lnTo>
                <a:lnTo>
                  <a:pt x="763070" y="246906"/>
                </a:lnTo>
                <a:lnTo>
                  <a:pt x="154316" y="246906"/>
                </a:lnTo>
                <a:lnTo>
                  <a:pt x="154316" y="308632"/>
                </a:lnTo>
                <a:lnTo>
                  <a:pt x="0" y="1543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2589" tIns="61725" rIns="92590" bIns="61726"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10" name="Freeform 9"/>
          <p:cNvSpPr/>
          <p:nvPr/>
        </p:nvSpPr>
        <p:spPr>
          <a:xfrm>
            <a:off x="5183466" y="4807113"/>
            <a:ext cx="1763613" cy="881806"/>
          </a:xfrm>
          <a:custGeom>
            <a:avLst/>
            <a:gdLst>
              <a:gd name="connsiteX0" fmla="*/ 0 w 1763613"/>
              <a:gd name="connsiteY0" fmla="*/ 88181 h 881806"/>
              <a:gd name="connsiteX1" fmla="*/ 25828 w 1763613"/>
              <a:gd name="connsiteY1" fmla="*/ 25828 h 881806"/>
              <a:gd name="connsiteX2" fmla="*/ 88181 w 1763613"/>
              <a:gd name="connsiteY2" fmla="*/ 0 h 881806"/>
              <a:gd name="connsiteX3" fmla="*/ 1675432 w 1763613"/>
              <a:gd name="connsiteY3" fmla="*/ 0 h 881806"/>
              <a:gd name="connsiteX4" fmla="*/ 1737785 w 1763613"/>
              <a:gd name="connsiteY4" fmla="*/ 25828 h 881806"/>
              <a:gd name="connsiteX5" fmla="*/ 1763613 w 1763613"/>
              <a:gd name="connsiteY5" fmla="*/ 88181 h 881806"/>
              <a:gd name="connsiteX6" fmla="*/ 1763613 w 1763613"/>
              <a:gd name="connsiteY6" fmla="*/ 793625 h 881806"/>
              <a:gd name="connsiteX7" fmla="*/ 1737785 w 1763613"/>
              <a:gd name="connsiteY7" fmla="*/ 855978 h 881806"/>
              <a:gd name="connsiteX8" fmla="*/ 1675432 w 1763613"/>
              <a:gd name="connsiteY8" fmla="*/ 881806 h 881806"/>
              <a:gd name="connsiteX9" fmla="*/ 88181 w 1763613"/>
              <a:gd name="connsiteY9" fmla="*/ 881806 h 881806"/>
              <a:gd name="connsiteX10" fmla="*/ 25828 w 1763613"/>
              <a:gd name="connsiteY10" fmla="*/ 855978 h 881806"/>
              <a:gd name="connsiteX11" fmla="*/ 0 w 1763613"/>
              <a:gd name="connsiteY11" fmla="*/ 793625 h 881806"/>
              <a:gd name="connsiteX12" fmla="*/ 0 w 1763613"/>
              <a:gd name="connsiteY12" fmla="*/ 88181 h 88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3613" h="881806">
                <a:moveTo>
                  <a:pt x="0" y="88181"/>
                </a:moveTo>
                <a:cubicBezTo>
                  <a:pt x="0" y="64794"/>
                  <a:pt x="9291" y="42365"/>
                  <a:pt x="25828" y="25828"/>
                </a:cubicBezTo>
                <a:cubicBezTo>
                  <a:pt x="42365" y="9291"/>
                  <a:pt x="64794" y="0"/>
                  <a:pt x="88181" y="0"/>
                </a:cubicBezTo>
                <a:lnTo>
                  <a:pt x="1675432" y="0"/>
                </a:lnTo>
                <a:cubicBezTo>
                  <a:pt x="1698819" y="0"/>
                  <a:pt x="1721248" y="9291"/>
                  <a:pt x="1737785" y="25828"/>
                </a:cubicBezTo>
                <a:cubicBezTo>
                  <a:pt x="1754322" y="42365"/>
                  <a:pt x="1763613" y="64794"/>
                  <a:pt x="1763613" y="88181"/>
                </a:cubicBezTo>
                <a:lnTo>
                  <a:pt x="1763613" y="793625"/>
                </a:lnTo>
                <a:cubicBezTo>
                  <a:pt x="1763613" y="817012"/>
                  <a:pt x="1754323" y="839441"/>
                  <a:pt x="1737785" y="855978"/>
                </a:cubicBezTo>
                <a:cubicBezTo>
                  <a:pt x="1721248" y="872515"/>
                  <a:pt x="1698819" y="881806"/>
                  <a:pt x="1675432" y="881806"/>
                </a:cubicBezTo>
                <a:lnTo>
                  <a:pt x="88181" y="881806"/>
                </a:lnTo>
                <a:cubicBezTo>
                  <a:pt x="64794" y="881806"/>
                  <a:pt x="42365" y="872515"/>
                  <a:pt x="25828" y="855978"/>
                </a:cubicBezTo>
                <a:cubicBezTo>
                  <a:pt x="9291" y="839441"/>
                  <a:pt x="0" y="817012"/>
                  <a:pt x="0" y="793625"/>
                </a:cubicBezTo>
                <a:lnTo>
                  <a:pt x="0" y="881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77" tIns="121077" rIns="121077" bIns="121077" numCol="1" spcCol="1270" anchor="ctr" anchorCtr="0">
            <a:noAutofit/>
          </a:bodyPr>
          <a:lstStyle/>
          <a:p>
            <a:pPr lvl="0" algn="ctr" defTabSz="1111250">
              <a:lnSpc>
                <a:spcPct val="90000"/>
              </a:lnSpc>
              <a:spcBef>
                <a:spcPct val="0"/>
              </a:spcBef>
              <a:spcAft>
                <a:spcPct val="35000"/>
              </a:spcAft>
            </a:pPr>
            <a:r>
              <a:rPr lang="en-US" sz="2500" kern="1200" dirty="0" smtClean="0"/>
              <a:t>Educators</a:t>
            </a:r>
            <a:endParaRPr lang="en-US" sz="2500" kern="1200" dirty="0"/>
          </a:p>
        </p:txBody>
      </p:sp>
      <p:sp>
        <p:nvSpPr>
          <p:cNvPr id="11" name="Freeform 10"/>
          <p:cNvSpPr/>
          <p:nvPr/>
        </p:nvSpPr>
        <p:spPr>
          <a:xfrm rot="21600000">
            <a:off x="4151406" y="5093699"/>
            <a:ext cx="917387" cy="308633"/>
          </a:xfrm>
          <a:custGeom>
            <a:avLst/>
            <a:gdLst>
              <a:gd name="connsiteX0" fmla="*/ 0 w 917386"/>
              <a:gd name="connsiteY0" fmla="*/ 154316 h 308632"/>
              <a:gd name="connsiteX1" fmla="*/ 154316 w 917386"/>
              <a:gd name="connsiteY1" fmla="*/ 0 h 308632"/>
              <a:gd name="connsiteX2" fmla="*/ 154316 w 917386"/>
              <a:gd name="connsiteY2" fmla="*/ 61726 h 308632"/>
              <a:gd name="connsiteX3" fmla="*/ 763070 w 917386"/>
              <a:gd name="connsiteY3" fmla="*/ 61726 h 308632"/>
              <a:gd name="connsiteX4" fmla="*/ 763070 w 917386"/>
              <a:gd name="connsiteY4" fmla="*/ 0 h 308632"/>
              <a:gd name="connsiteX5" fmla="*/ 917386 w 917386"/>
              <a:gd name="connsiteY5" fmla="*/ 154316 h 308632"/>
              <a:gd name="connsiteX6" fmla="*/ 763070 w 917386"/>
              <a:gd name="connsiteY6" fmla="*/ 308632 h 308632"/>
              <a:gd name="connsiteX7" fmla="*/ 763070 w 917386"/>
              <a:gd name="connsiteY7" fmla="*/ 246906 h 308632"/>
              <a:gd name="connsiteX8" fmla="*/ 154316 w 917386"/>
              <a:gd name="connsiteY8" fmla="*/ 246906 h 308632"/>
              <a:gd name="connsiteX9" fmla="*/ 154316 w 917386"/>
              <a:gd name="connsiteY9" fmla="*/ 308632 h 308632"/>
              <a:gd name="connsiteX10" fmla="*/ 0 w 917386"/>
              <a:gd name="connsiteY10" fmla="*/ 154316 h 30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386" h="308632">
                <a:moveTo>
                  <a:pt x="917386" y="154316"/>
                </a:moveTo>
                <a:lnTo>
                  <a:pt x="763070" y="308631"/>
                </a:lnTo>
                <a:lnTo>
                  <a:pt x="763070" y="246905"/>
                </a:lnTo>
                <a:lnTo>
                  <a:pt x="154316" y="246905"/>
                </a:lnTo>
                <a:lnTo>
                  <a:pt x="154316" y="308631"/>
                </a:lnTo>
                <a:lnTo>
                  <a:pt x="0" y="154316"/>
                </a:lnTo>
                <a:lnTo>
                  <a:pt x="154316" y="1"/>
                </a:lnTo>
                <a:lnTo>
                  <a:pt x="154316" y="61727"/>
                </a:lnTo>
                <a:lnTo>
                  <a:pt x="763070" y="61727"/>
                </a:lnTo>
                <a:lnTo>
                  <a:pt x="763070" y="1"/>
                </a:lnTo>
                <a:lnTo>
                  <a:pt x="917386" y="1543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2590" tIns="61727" rIns="92591" bIns="61726"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12" name="Freeform 11"/>
          <p:cNvSpPr/>
          <p:nvPr/>
        </p:nvSpPr>
        <p:spPr>
          <a:xfrm>
            <a:off x="2273120" y="4807113"/>
            <a:ext cx="1763613" cy="881806"/>
          </a:xfrm>
          <a:custGeom>
            <a:avLst/>
            <a:gdLst>
              <a:gd name="connsiteX0" fmla="*/ 0 w 1763613"/>
              <a:gd name="connsiteY0" fmla="*/ 88181 h 881806"/>
              <a:gd name="connsiteX1" fmla="*/ 25828 w 1763613"/>
              <a:gd name="connsiteY1" fmla="*/ 25828 h 881806"/>
              <a:gd name="connsiteX2" fmla="*/ 88181 w 1763613"/>
              <a:gd name="connsiteY2" fmla="*/ 0 h 881806"/>
              <a:gd name="connsiteX3" fmla="*/ 1675432 w 1763613"/>
              <a:gd name="connsiteY3" fmla="*/ 0 h 881806"/>
              <a:gd name="connsiteX4" fmla="*/ 1737785 w 1763613"/>
              <a:gd name="connsiteY4" fmla="*/ 25828 h 881806"/>
              <a:gd name="connsiteX5" fmla="*/ 1763613 w 1763613"/>
              <a:gd name="connsiteY5" fmla="*/ 88181 h 881806"/>
              <a:gd name="connsiteX6" fmla="*/ 1763613 w 1763613"/>
              <a:gd name="connsiteY6" fmla="*/ 793625 h 881806"/>
              <a:gd name="connsiteX7" fmla="*/ 1737785 w 1763613"/>
              <a:gd name="connsiteY7" fmla="*/ 855978 h 881806"/>
              <a:gd name="connsiteX8" fmla="*/ 1675432 w 1763613"/>
              <a:gd name="connsiteY8" fmla="*/ 881806 h 881806"/>
              <a:gd name="connsiteX9" fmla="*/ 88181 w 1763613"/>
              <a:gd name="connsiteY9" fmla="*/ 881806 h 881806"/>
              <a:gd name="connsiteX10" fmla="*/ 25828 w 1763613"/>
              <a:gd name="connsiteY10" fmla="*/ 855978 h 881806"/>
              <a:gd name="connsiteX11" fmla="*/ 0 w 1763613"/>
              <a:gd name="connsiteY11" fmla="*/ 793625 h 881806"/>
              <a:gd name="connsiteX12" fmla="*/ 0 w 1763613"/>
              <a:gd name="connsiteY12" fmla="*/ 88181 h 88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3613" h="881806">
                <a:moveTo>
                  <a:pt x="0" y="88181"/>
                </a:moveTo>
                <a:cubicBezTo>
                  <a:pt x="0" y="64794"/>
                  <a:pt x="9291" y="42365"/>
                  <a:pt x="25828" y="25828"/>
                </a:cubicBezTo>
                <a:cubicBezTo>
                  <a:pt x="42365" y="9291"/>
                  <a:pt x="64794" y="0"/>
                  <a:pt x="88181" y="0"/>
                </a:cubicBezTo>
                <a:lnTo>
                  <a:pt x="1675432" y="0"/>
                </a:lnTo>
                <a:cubicBezTo>
                  <a:pt x="1698819" y="0"/>
                  <a:pt x="1721248" y="9291"/>
                  <a:pt x="1737785" y="25828"/>
                </a:cubicBezTo>
                <a:cubicBezTo>
                  <a:pt x="1754322" y="42365"/>
                  <a:pt x="1763613" y="64794"/>
                  <a:pt x="1763613" y="88181"/>
                </a:cubicBezTo>
                <a:lnTo>
                  <a:pt x="1763613" y="793625"/>
                </a:lnTo>
                <a:cubicBezTo>
                  <a:pt x="1763613" y="817012"/>
                  <a:pt x="1754323" y="839441"/>
                  <a:pt x="1737785" y="855978"/>
                </a:cubicBezTo>
                <a:cubicBezTo>
                  <a:pt x="1721248" y="872515"/>
                  <a:pt x="1698819" y="881806"/>
                  <a:pt x="1675432" y="881806"/>
                </a:cubicBezTo>
                <a:lnTo>
                  <a:pt x="88181" y="881806"/>
                </a:lnTo>
                <a:cubicBezTo>
                  <a:pt x="64794" y="881806"/>
                  <a:pt x="42365" y="872515"/>
                  <a:pt x="25828" y="855978"/>
                </a:cubicBezTo>
                <a:cubicBezTo>
                  <a:pt x="9291" y="839441"/>
                  <a:pt x="0" y="817012"/>
                  <a:pt x="0" y="793625"/>
                </a:cubicBezTo>
                <a:lnTo>
                  <a:pt x="0" y="881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77" tIns="121077" rIns="121077" bIns="121077" numCol="1" spcCol="1270" anchor="ctr" anchorCtr="0">
            <a:noAutofit/>
          </a:bodyPr>
          <a:lstStyle/>
          <a:p>
            <a:pPr lvl="0" algn="ctr" defTabSz="1111250">
              <a:lnSpc>
                <a:spcPct val="90000"/>
              </a:lnSpc>
              <a:spcBef>
                <a:spcPct val="0"/>
              </a:spcBef>
              <a:spcAft>
                <a:spcPct val="35000"/>
              </a:spcAft>
            </a:pPr>
            <a:r>
              <a:rPr lang="en-US" sz="2500" kern="1200" dirty="0" smtClean="0"/>
              <a:t>Scientists</a:t>
            </a:r>
            <a:endParaRPr lang="en-US" sz="2500" kern="1200" dirty="0"/>
          </a:p>
        </p:txBody>
      </p:sp>
      <p:sp>
        <p:nvSpPr>
          <p:cNvPr id="13" name="Freeform 12"/>
          <p:cNvSpPr/>
          <p:nvPr/>
        </p:nvSpPr>
        <p:spPr>
          <a:xfrm rot="18000000">
            <a:off x="3423820" y="3833483"/>
            <a:ext cx="917386" cy="308632"/>
          </a:xfrm>
          <a:custGeom>
            <a:avLst/>
            <a:gdLst>
              <a:gd name="connsiteX0" fmla="*/ 0 w 917386"/>
              <a:gd name="connsiteY0" fmla="*/ 154316 h 308632"/>
              <a:gd name="connsiteX1" fmla="*/ 154316 w 917386"/>
              <a:gd name="connsiteY1" fmla="*/ 0 h 308632"/>
              <a:gd name="connsiteX2" fmla="*/ 154316 w 917386"/>
              <a:gd name="connsiteY2" fmla="*/ 61726 h 308632"/>
              <a:gd name="connsiteX3" fmla="*/ 763070 w 917386"/>
              <a:gd name="connsiteY3" fmla="*/ 61726 h 308632"/>
              <a:gd name="connsiteX4" fmla="*/ 763070 w 917386"/>
              <a:gd name="connsiteY4" fmla="*/ 0 h 308632"/>
              <a:gd name="connsiteX5" fmla="*/ 917386 w 917386"/>
              <a:gd name="connsiteY5" fmla="*/ 154316 h 308632"/>
              <a:gd name="connsiteX6" fmla="*/ 763070 w 917386"/>
              <a:gd name="connsiteY6" fmla="*/ 308632 h 308632"/>
              <a:gd name="connsiteX7" fmla="*/ 763070 w 917386"/>
              <a:gd name="connsiteY7" fmla="*/ 246906 h 308632"/>
              <a:gd name="connsiteX8" fmla="*/ 154316 w 917386"/>
              <a:gd name="connsiteY8" fmla="*/ 246906 h 308632"/>
              <a:gd name="connsiteX9" fmla="*/ 154316 w 917386"/>
              <a:gd name="connsiteY9" fmla="*/ 308632 h 308632"/>
              <a:gd name="connsiteX10" fmla="*/ 0 w 917386"/>
              <a:gd name="connsiteY10" fmla="*/ 154316 h 30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386" h="308632">
                <a:moveTo>
                  <a:pt x="0" y="154316"/>
                </a:moveTo>
                <a:lnTo>
                  <a:pt x="154316" y="0"/>
                </a:lnTo>
                <a:lnTo>
                  <a:pt x="154316" y="61726"/>
                </a:lnTo>
                <a:lnTo>
                  <a:pt x="763070" y="61726"/>
                </a:lnTo>
                <a:lnTo>
                  <a:pt x="763070" y="0"/>
                </a:lnTo>
                <a:lnTo>
                  <a:pt x="917386" y="154316"/>
                </a:lnTo>
                <a:lnTo>
                  <a:pt x="763070" y="308632"/>
                </a:lnTo>
                <a:lnTo>
                  <a:pt x="763070" y="246906"/>
                </a:lnTo>
                <a:lnTo>
                  <a:pt x="154316" y="246906"/>
                </a:lnTo>
                <a:lnTo>
                  <a:pt x="154316" y="308632"/>
                </a:lnTo>
                <a:lnTo>
                  <a:pt x="0" y="1543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2590" tIns="61725" rIns="92590" bIns="61725" numCol="1" spcCol="1270" anchor="ctr" anchorCtr="0">
            <a:noAutofit/>
          </a:bodyPr>
          <a:lstStyle/>
          <a:p>
            <a:pPr lvl="0" algn="ctr" defTabSz="444500">
              <a:lnSpc>
                <a:spcPct val="90000"/>
              </a:lnSpc>
              <a:spcBef>
                <a:spcPct val="0"/>
              </a:spcBef>
              <a:spcAft>
                <a:spcPct val="35000"/>
              </a:spcAft>
            </a:pPr>
            <a:endParaRPr lang="en-US" sz="1000" kern="1200" dirty="0"/>
          </a:p>
        </p:txBody>
      </p:sp>
      <p:pic>
        <p:nvPicPr>
          <p:cNvPr id="6" name="Picture 2" descr="C:\Users\Laura\Pictures\Microsoft Clip Organizer\tr00029_.wmf"/>
          <p:cNvPicPr>
            <a:picLocks noChangeAspect="1" noChangeArrowheads="1"/>
          </p:cNvPicPr>
          <p:nvPr/>
        </p:nvPicPr>
        <p:blipFill>
          <a:blip r:embed="rId3" cstate="print"/>
          <a:srcRect/>
          <a:stretch>
            <a:fillRect/>
          </a:stretch>
        </p:blipFill>
        <p:spPr bwMode="auto">
          <a:xfrm>
            <a:off x="0" y="5921654"/>
            <a:ext cx="9144000" cy="936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11"/>
                                        </p:tgtEl>
                                        <p:attrNameLst>
                                          <p:attrName>style.color</p:attrName>
                                        </p:attrNameLst>
                                      </p:cBhvr>
                                      <p:to>
                                        <a:schemeClr val="accent2"/>
                                      </p:to>
                                    </p:animClr>
                                    <p:animClr clrSpc="rgb">
                                      <p:cBhvr>
                                        <p:cTn id="7" dur="1900" fill="hold">
                                          <p:stCondLst>
                                            <p:cond delay="100"/>
                                          </p:stCondLst>
                                        </p:cTn>
                                        <p:tgtEl>
                                          <p:spTgt spid="11"/>
                                        </p:tgtEl>
                                        <p:attrNameLst>
                                          <p:attrName>fillColor</p:attrName>
                                        </p:attrNameLst>
                                      </p:cBhvr>
                                      <p:to>
                                        <a:schemeClr val="accent2"/>
                                      </p:to>
                                    </p:animClr>
                                    <p:set>
                                      <p:cBhvr>
                                        <p:cTn id="8" dur="1900" fill="hold">
                                          <p:stCondLst>
                                            <p:cond delay="100"/>
                                          </p:stCondLst>
                                        </p:cTn>
                                        <p:tgtEl>
                                          <p:spTgt spid="11"/>
                                        </p:tgtEl>
                                        <p:attrNameLst>
                                          <p:attrName>fill.type</p:attrName>
                                        </p:attrNameLst>
                                      </p:cBhvr>
                                      <p:to>
                                        <p:strVal val="solid"/>
                                      </p:to>
                                    </p:set>
                                    <p:set>
                                      <p:cBhvr>
                                        <p:cTn id="9" dur="1900" fill="hold">
                                          <p:stCondLst>
                                            <p:cond delay="100"/>
                                          </p:stCondLst>
                                        </p:cTn>
                                        <p:tgtEl>
                                          <p:spTgt spid="11"/>
                                        </p:tgtEl>
                                        <p:attrNameLst>
                                          <p:attrName>fill.on</p:attrName>
                                        </p:attrNameLst>
                                      </p:cBhvr>
                                      <p:to>
                                        <p:strVal val="true"/>
                                      </p:to>
                                    </p:set>
                                    <p:animScale>
                                      <p:cBhvr>
                                        <p:cTn id="10" dur="200" fill="hold">
                                          <p:stCondLst>
                                            <p:cond delay="0"/>
                                          </p:stCondLst>
                                        </p:cTn>
                                        <p:tgtEl>
                                          <p:spTgt spid="11"/>
                                        </p:tgtEl>
                                      </p:cBhvr>
                                      <p:from x="100000" y="100000"/>
                                      <p:to x="100000" y="5000"/>
                                    </p:animScale>
                                    <p:animScale>
                                      <p:cBhvr>
                                        <p:cTn id="11" dur="200" fill="hold">
                                          <p:stCondLst>
                                            <p:cond delay="200"/>
                                          </p:stCondLst>
                                        </p:cTn>
                                        <p:tgtEl>
                                          <p:spTgt spid="11"/>
                                        </p:tgtEl>
                                      </p:cBhvr>
                                      <p:from x="100000" y="5000"/>
                                      <p:to x="120000" y="150000"/>
                                    </p:animScale>
                                    <p:animScale>
                                      <p:cBhvr>
                                        <p:cTn id="12" dur="600" fill="hold">
                                          <p:stCondLst>
                                            <p:cond delay="1400"/>
                                          </p:stCondLst>
                                        </p:cTn>
                                        <p:tgtEl>
                                          <p:spTgt spid="11"/>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grpId="0" nodeType="clickEffect">
                                  <p:stCondLst>
                                    <p:cond delay="0"/>
                                  </p:stCondLst>
                                  <p:childTnLst>
                                    <p:animClr clrSpc="rgb">
                                      <p:cBhvr override="childStyle">
                                        <p:cTn id="16" dur="1900" fill="hold">
                                          <p:stCondLst>
                                            <p:cond delay="100"/>
                                          </p:stCondLst>
                                        </p:cTn>
                                        <p:tgtEl>
                                          <p:spTgt spid="13"/>
                                        </p:tgtEl>
                                        <p:attrNameLst>
                                          <p:attrName>style.color</p:attrName>
                                        </p:attrNameLst>
                                      </p:cBhvr>
                                      <p:to>
                                        <a:schemeClr val="accent2"/>
                                      </p:to>
                                    </p:animClr>
                                    <p:animClr clrSpc="rgb">
                                      <p:cBhvr>
                                        <p:cTn id="17" dur="1900" fill="hold">
                                          <p:stCondLst>
                                            <p:cond delay="100"/>
                                          </p:stCondLst>
                                        </p:cTn>
                                        <p:tgtEl>
                                          <p:spTgt spid="13"/>
                                        </p:tgtEl>
                                        <p:attrNameLst>
                                          <p:attrName>fillColor</p:attrName>
                                        </p:attrNameLst>
                                      </p:cBhvr>
                                      <p:to>
                                        <a:schemeClr val="accent2"/>
                                      </p:to>
                                    </p:animClr>
                                    <p:set>
                                      <p:cBhvr>
                                        <p:cTn id="18" dur="1900" fill="hold">
                                          <p:stCondLst>
                                            <p:cond delay="100"/>
                                          </p:stCondLst>
                                        </p:cTn>
                                        <p:tgtEl>
                                          <p:spTgt spid="13"/>
                                        </p:tgtEl>
                                        <p:attrNameLst>
                                          <p:attrName>fill.type</p:attrName>
                                        </p:attrNameLst>
                                      </p:cBhvr>
                                      <p:to>
                                        <p:strVal val="solid"/>
                                      </p:to>
                                    </p:set>
                                    <p:set>
                                      <p:cBhvr>
                                        <p:cTn id="19" dur="1900" fill="hold">
                                          <p:stCondLst>
                                            <p:cond delay="100"/>
                                          </p:stCondLst>
                                        </p:cTn>
                                        <p:tgtEl>
                                          <p:spTgt spid="13"/>
                                        </p:tgtEl>
                                        <p:attrNameLst>
                                          <p:attrName>fill.on</p:attrName>
                                        </p:attrNameLst>
                                      </p:cBhvr>
                                      <p:to>
                                        <p:strVal val="true"/>
                                      </p:to>
                                    </p:set>
                                    <p:animScale>
                                      <p:cBhvr>
                                        <p:cTn id="20" dur="200" fill="hold">
                                          <p:stCondLst>
                                            <p:cond delay="0"/>
                                          </p:stCondLst>
                                        </p:cTn>
                                        <p:tgtEl>
                                          <p:spTgt spid="13"/>
                                        </p:tgtEl>
                                      </p:cBhvr>
                                      <p:from x="100000" y="100000"/>
                                      <p:to x="100000" y="5000"/>
                                    </p:animScale>
                                    <p:animScale>
                                      <p:cBhvr>
                                        <p:cTn id="21" dur="200" fill="hold">
                                          <p:stCondLst>
                                            <p:cond delay="200"/>
                                          </p:stCondLst>
                                        </p:cTn>
                                        <p:tgtEl>
                                          <p:spTgt spid="13"/>
                                        </p:tgtEl>
                                      </p:cBhvr>
                                      <p:from x="100000" y="5000"/>
                                      <p:to x="120000" y="150000"/>
                                    </p:animScale>
                                    <p:animScale>
                                      <p:cBhvr>
                                        <p:cTn id="22" dur="600" fill="hold">
                                          <p:stCondLst>
                                            <p:cond delay="1400"/>
                                          </p:stCondLst>
                                        </p:cTn>
                                        <p:tgtEl>
                                          <p:spTgt spid="13"/>
                                        </p:tgtEl>
                                      </p:cBhvr>
                                      <p:to x="120000" y="150000"/>
                                    </p:animScale>
                                  </p:childTnLst>
                                </p:cTn>
                              </p:par>
                            </p:childTnLst>
                          </p:cTn>
                        </p:par>
                      </p:childTnLst>
                    </p:cTn>
                  </p:par>
                  <p:par>
                    <p:cTn id="23" fill="hold">
                      <p:stCondLst>
                        <p:cond delay="indefinite"/>
                      </p:stCondLst>
                      <p:childTnLst>
                        <p:par>
                          <p:cTn id="24" fill="hold">
                            <p:stCondLst>
                              <p:cond delay="0"/>
                            </p:stCondLst>
                            <p:childTnLst>
                              <p:par>
                                <p:cTn id="25" presetID="14" presetClass="emph" presetSubtype="0" fill="hold" grpId="0" nodeType="clickEffect">
                                  <p:stCondLst>
                                    <p:cond delay="0"/>
                                  </p:stCondLst>
                                  <p:childTnLst>
                                    <p:animClr clrSpc="rgb">
                                      <p:cBhvr override="childStyle">
                                        <p:cTn id="26" dur="1900" fill="hold">
                                          <p:stCondLst>
                                            <p:cond delay="100"/>
                                          </p:stCondLst>
                                        </p:cTn>
                                        <p:tgtEl>
                                          <p:spTgt spid="9"/>
                                        </p:tgtEl>
                                        <p:attrNameLst>
                                          <p:attrName>style.color</p:attrName>
                                        </p:attrNameLst>
                                      </p:cBhvr>
                                      <p:to>
                                        <a:schemeClr val="accent2"/>
                                      </p:to>
                                    </p:animClr>
                                    <p:animClr clrSpc="rgb">
                                      <p:cBhvr>
                                        <p:cTn id="27" dur="1900" fill="hold">
                                          <p:stCondLst>
                                            <p:cond delay="100"/>
                                          </p:stCondLst>
                                        </p:cTn>
                                        <p:tgtEl>
                                          <p:spTgt spid="9"/>
                                        </p:tgtEl>
                                        <p:attrNameLst>
                                          <p:attrName>fillColor</p:attrName>
                                        </p:attrNameLst>
                                      </p:cBhvr>
                                      <p:to>
                                        <a:schemeClr val="accent2"/>
                                      </p:to>
                                    </p:animClr>
                                    <p:set>
                                      <p:cBhvr>
                                        <p:cTn id="28" dur="1900" fill="hold">
                                          <p:stCondLst>
                                            <p:cond delay="100"/>
                                          </p:stCondLst>
                                        </p:cTn>
                                        <p:tgtEl>
                                          <p:spTgt spid="9"/>
                                        </p:tgtEl>
                                        <p:attrNameLst>
                                          <p:attrName>fill.type</p:attrName>
                                        </p:attrNameLst>
                                      </p:cBhvr>
                                      <p:to>
                                        <p:strVal val="solid"/>
                                      </p:to>
                                    </p:set>
                                    <p:set>
                                      <p:cBhvr>
                                        <p:cTn id="29" dur="1900" fill="hold">
                                          <p:stCondLst>
                                            <p:cond delay="100"/>
                                          </p:stCondLst>
                                        </p:cTn>
                                        <p:tgtEl>
                                          <p:spTgt spid="9"/>
                                        </p:tgtEl>
                                        <p:attrNameLst>
                                          <p:attrName>fill.on</p:attrName>
                                        </p:attrNameLst>
                                      </p:cBhvr>
                                      <p:to>
                                        <p:strVal val="true"/>
                                      </p:to>
                                    </p:set>
                                    <p:animScale>
                                      <p:cBhvr>
                                        <p:cTn id="30" dur="200" fill="hold">
                                          <p:stCondLst>
                                            <p:cond delay="0"/>
                                          </p:stCondLst>
                                        </p:cTn>
                                        <p:tgtEl>
                                          <p:spTgt spid="9"/>
                                        </p:tgtEl>
                                      </p:cBhvr>
                                      <p:from x="100000" y="100000"/>
                                      <p:to x="100000" y="5000"/>
                                    </p:animScale>
                                    <p:animScale>
                                      <p:cBhvr>
                                        <p:cTn id="31" dur="200" fill="hold">
                                          <p:stCondLst>
                                            <p:cond delay="200"/>
                                          </p:stCondLst>
                                        </p:cTn>
                                        <p:tgtEl>
                                          <p:spTgt spid="9"/>
                                        </p:tgtEl>
                                      </p:cBhvr>
                                      <p:from x="100000" y="5000"/>
                                      <p:to x="120000" y="150000"/>
                                    </p:animScale>
                                    <p:animScale>
                                      <p:cBhvr>
                                        <p:cTn id="32" dur="600" fill="hold">
                                          <p:stCondLst>
                                            <p:cond delay="1400"/>
                                          </p:stCondLst>
                                        </p:cTn>
                                        <p:tgtEl>
                                          <p:spTgt spid="9"/>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smtClean="0"/>
              <a:t>Laura Dover-Good: </a:t>
            </a:r>
            <a:r>
              <a:rPr lang="en-US" sz="2000" dirty="0" smtClean="0">
                <a:hlinkClick r:id="rId2"/>
              </a:rPr>
              <a:t>doverl@onid.orst.edu</a:t>
            </a:r>
            <a:endParaRPr lang="en-US" sz="2000" dirty="0" smtClean="0"/>
          </a:p>
          <a:p>
            <a:pPr>
              <a:buNone/>
            </a:pPr>
            <a:r>
              <a:rPr lang="en-US" sz="2000" dirty="0" smtClean="0"/>
              <a:t>	</a:t>
            </a:r>
            <a:r>
              <a:rPr lang="en-US" sz="1600" dirty="0" smtClean="0"/>
              <a:t>PhD Candidate, Science &amp; Math Education, Oregon State University</a:t>
            </a:r>
          </a:p>
          <a:p>
            <a:pPr>
              <a:buNone/>
            </a:pPr>
            <a:endParaRPr lang="en-US" sz="2000" dirty="0" smtClean="0"/>
          </a:p>
          <a:p>
            <a:pPr>
              <a:buNone/>
            </a:pPr>
            <a:r>
              <a:rPr lang="en-US" sz="2000" dirty="0" smtClean="0"/>
              <a:t>Michelle Mileham: </a:t>
            </a:r>
            <a:r>
              <a:rPr lang="en-US" sz="2000" dirty="0" smtClean="0">
                <a:hlinkClick r:id="rId3"/>
              </a:rPr>
              <a:t>milehamm@onid.orst.edu</a:t>
            </a:r>
            <a:endParaRPr lang="en-US" sz="2000" dirty="0" smtClean="0"/>
          </a:p>
          <a:p>
            <a:pPr>
              <a:buNone/>
            </a:pPr>
            <a:r>
              <a:rPr lang="en-US" sz="2000" dirty="0" smtClean="0"/>
              <a:t>	</a:t>
            </a:r>
            <a:r>
              <a:rPr lang="en-US" sz="1600" dirty="0" smtClean="0"/>
              <a:t>PhD Student, Environmental Sciences, Oregon State University</a:t>
            </a:r>
          </a:p>
          <a:p>
            <a:pPr>
              <a:buNone/>
            </a:pPr>
            <a:endParaRPr lang="en-US" sz="2000" dirty="0" smtClean="0"/>
          </a:p>
          <a:p>
            <a:pPr>
              <a:buNone/>
            </a:pPr>
            <a:endParaRPr lang="en-US" sz="2000" dirty="0" smtClean="0"/>
          </a:p>
        </p:txBody>
      </p:sp>
      <p:sp>
        <p:nvSpPr>
          <p:cNvPr id="3" name="Title 2"/>
          <p:cNvSpPr>
            <a:spLocks noGrp="1"/>
          </p:cNvSpPr>
          <p:nvPr>
            <p:ph type="title"/>
          </p:nvPr>
        </p:nvSpPr>
        <p:spPr/>
        <p:txBody>
          <a:bodyPr/>
          <a:lstStyle/>
          <a:p>
            <a:pPr algn="ctr"/>
            <a:r>
              <a:rPr lang="en-US" dirty="0" smtClean="0">
                <a:solidFill>
                  <a:schemeClr val="accent1"/>
                </a:solidFill>
              </a:rPr>
              <a:t>Thanks!</a:t>
            </a:r>
            <a:endParaRPr lang="en-US" dirty="0"/>
          </a:p>
        </p:txBody>
      </p:sp>
      <p:pic>
        <p:nvPicPr>
          <p:cNvPr id="4" name="Picture 5" descr="Beaver_surfs"/>
          <p:cNvPicPr>
            <a:picLocks noChangeAspect="1" noChangeArrowheads="1"/>
          </p:cNvPicPr>
          <p:nvPr/>
        </p:nvPicPr>
        <p:blipFill>
          <a:blip r:embed="rId4" cstate="print"/>
          <a:srcRect/>
          <a:stretch>
            <a:fillRect/>
          </a:stretch>
        </p:blipFill>
        <p:spPr bwMode="auto">
          <a:xfrm>
            <a:off x="1905000" y="4800600"/>
            <a:ext cx="2133600" cy="1693863"/>
          </a:xfrm>
          <a:prstGeom prst="rect">
            <a:avLst/>
          </a:prstGeom>
          <a:noFill/>
          <a:ln w="9525">
            <a:noFill/>
            <a:miter lim="800000"/>
            <a:headEnd/>
            <a:tailEnd/>
          </a:ln>
        </p:spPr>
      </p:pic>
      <p:pic>
        <p:nvPicPr>
          <p:cNvPr id="5" name="Picture 2" descr="C:\Users\Laura\Pictures\Microsoft Clip Organizer\tr00029_.wmf"/>
          <p:cNvPicPr>
            <a:picLocks noChangeAspect="1" noChangeArrowheads="1"/>
          </p:cNvPicPr>
          <p:nvPr/>
        </p:nvPicPr>
        <p:blipFill>
          <a:blip r:embed="rId5" cstate="print"/>
          <a:srcRect/>
          <a:stretch>
            <a:fillRect/>
          </a:stretch>
        </p:blipFill>
        <p:spPr bwMode="auto">
          <a:xfrm>
            <a:off x="0" y="5921654"/>
            <a:ext cx="9144000" cy="93634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1041EC-D47A-4EC3-965F-FC6576B9B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644</TotalTime>
  <Words>633</Words>
  <Application>Microsoft Office PowerPoint</Application>
  <PresentationFormat>On-screen Show (4:3)</PresentationFormat>
  <Paragraphs>104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Who’s Helping Whom?</vt:lpstr>
      <vt:lpstr>Slide 2</vt:lpstr>
      <vt:lpstr>There are players in a PLC</vt:lpstr>
      <vt:lpstr>Environmental Scientist in Residence Program</vt:lpstr>
      <vt:lpstr>OCAMP</vt:lpstr>
      <vt:lpstr>Coastal Master Naturalist Program</vt:lpstr>
      <vt:lpstr>Recent evaluation findings show PLCs support scientists as both givers and receivers</vt:lpstr>
      <vt:lpstr>The value of PLCs is multifaceted</vt:lpstr>
      <vt:lpstr>Thanks!</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Laura</cp:lastModifiedBy>
  <cp:revision>31</cp:revision>
  <dcterms:created xsi:type="dcterms:W3CDTF">2012-02-10T19:25:36Z</dcterms:created>
  <dcterms:modified xsi:type="dcterms:W3CDTF">2012-02-18T17:35:03Z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TC300021209990</vt:lpwstr>
  </property>
</Properties>
</file>